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57" r:id="rId3"/>
    <p:sldId id="277" r:id="rId4"/>
    <p:sldId id="258" r:id="rId5"/>
    <p:sldId id="259" r:id="rId6"/>
    <p:sldId id="260" r:id="rId7"/>
    <p:sldId id="261" r:id="rId8"/>
    <p:sldId id="262" r:id="rId9"/>
    <p:sldId id="263" r:id="rId10"/>
    <p:sldId id="278" r:id="rId11"/>
    <p:sldId id="264" r:id="rId12"/>
    <p:sldId id="266" r:id="rId13"/>
    <p:sldId id="267" r:id="rId14"/>
    <p:sldId id="265" r:id="rId15"/>
    <p:sldId id="268" r:id="rId16"/>
    <p:sldId id="269" r:id="rId17"/>
    <p:sldId id="270" r:id="rId18"/>
    <p:sldId id="279" r:id="rId19"/>
    <p:sldId id="271" r:id="rId20"/>
    <p:sldId id="275" r:id="rId21"/>
    <p:sldId id="280" r:id="rId22"/>
    <p:sldId id="272" r:id="rId23"/>
    <p:sldId id="276" r:id="rId24"/>
    <p:sldId id="273" r:id="rId25"/>
    <p:sldId id="27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81" d="100"/>
          <a:sy n="81" d="100"/>
        </p:scale>
        <p:origin x="-169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943F97-4500-451E-939A-F8CB7EF3448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7BE320-9B6F-426F-A01B-5789953CC2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943F97-4500-451E-939A-F8CB7EF3448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7BE320-9B6F-426F-A01B-5789953CC2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943F97-4500-451E-939A-F8CB7EF3448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7BE320-9B6F-426F-A01B-5789953CC2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943F97-4500-451E-939A-F8CB7EF3448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7BE320-9B6F-426F-A01B-5789953CC2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943F97-4500-451E-939A-F8CB7EF3448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7BE320-9B6F-426F-A01B-5789953CC20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943F97-4500-451E-939A-F8CB7EF3448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7BE320-9B6F-426F-A01B-5789953CC2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943F97-4500-451E-939A-F8CB7EF3448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7BE320-9B6F-426F-A01B-5789953CC2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943F97-4500-451E-939A-F8CB7EF3448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7BE320-9B6F-426F-A01B-5789953CC2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943F97-4500-451E-939A-F8CB7EF3448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7BE320-9B6F-426F-A01B-5789953CC20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943F97-4500-451E-939A-F8CB7EF3448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7BE320-9B6F-426F-A01B-5789953CC2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F943F97-4500-451E-939A-F8CB7EF3448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97BE320-9B6F-426F-A01B-5789953CC2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F943F97-4500-451E-939A-F8CB7EF34487}" type="datetimeFigureOut">
              <a:rPr lang="en-US" smtClean="0"/>
              <a:t>10/25/2021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97BE320-9B6F-426F-A01B-5789953CC20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762000"/>
            <a:ext cx="7391400" cy="53340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Lecture </a:t>
            </a:r>
            <a:r>
              <a:rPr lang="en-US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one 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4400" dirty="0" smtClean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Anatomy </a:t>
            </a:r>
            <a:r>
              <a:rPr lang="en-US" sz="440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 the anterior abdominal </a:t>
            </a: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wall</a:t>
            </a:r>
          </a:p>
          <a:p>
            <a:pPr algn="ctr"/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Raya Abdul </a:t>
            </a:r>
            <a:r>
              <a:rPr lang="en-US" sz="32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Ameer</a:t>
            </a:r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CABHS-RAD , MBCHB </a:t>
            </a:r>
          </a:p>
          <a:p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9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1001"/>
            <a:ext cx="60960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374" y="3276600"/>
            <a:ext cx="4805363" cy="3352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72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04801"/>
            <a:ext cx="7543800" cy="5981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/>
            <a:r>
              <a:rPr lang="en-US" sz="2400" b="1" dirty="0" smtClean="0">
                <a:solidFill>
                  <a:srgbClr val="C00000"/>
                </a:solidFill>
                <a:latin typeface="Times New Roman"/>
              </a:rPr>
              <a:t>  2) 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Internal oblique muscle 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rtl="1"/>
            <a:endParaRPr lang="ar-IQ" sz="1200" dirty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rtl="1"/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1 ) Origin :</a:t>
            </a:r>
          </a:p>
          <a:p>
            <a:pPr lvl="0" rtl="1"/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Lumbar </a:t>
            </a:r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fascia, iliac crest, </a:t>
            </a:r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lateral 2/3 of inguinal ligament</a:t>
            </a:r>
          </a:p>
          <a:p>
            <a:pPr lvl="0" rtl="1"/>
            <a:endParaRPr lang="en-US" sz="2000" dirty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rtl="1"/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-Direction : up wards and forward  </a:t>
            </a:r>
            <a:endParaRPr lang="ar-IQ" sz="2000" dirty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rtl="1"/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2) Insertion </a:t>
            </a:r>
            <a:endParaRPr lang="ar-IQ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rtl="1"/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Lower three ribs and costal </a:t>
            </a:r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cartilages , </a:t>
            </a:r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xiphoid process, </a:t>
            </a:r>
            <a:r>
              <a:rPr lang="en-US" sz="2000" dirty="0" err="1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linea</a:t>
            </a:r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alba</a:t>
            </a:r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symphysis</a:t>
            </a:r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pubis </a:t>
            </a:r>
            <a:endParaRPr lang="ar-IQ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lvl="0" rtl="1" fontAlgn="base">
              <a:spcBef>
                <a:spcPts val="770"/>
              </a:spcBef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3 ) NN  supply :</a:t>
            </a:r>
          </a:p>
          <a:p>
            <a:pPr marL="228600" lvl="0" rtl="1" fontAlgn="base">
              <a:spcBef>
                <a:spcPts val="770"/>
              </a:spcBef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lower 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6 thoracic </a:t>
            </a:r>
            <a:r>
              <a:rPr lang="en-US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nn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(T7 –T12) , </a:t>
            </a:r>
            <a:endParaRPr lang="en-US" sz="20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lvl="0" rtl="1" fontAlgn="base">
              <a:spcBef>
                <a:spcPts val="770"/>
              </a:spcBef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Ilio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hypogastric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and 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ilio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inguinal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nn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 L1 ) </a:t>
            </a:r>
          </a:p>
          <a:p>
            <a:pPr marL="228600" lvl="0" rtl="1" fontAlgn="base">
              <a:spcBef>
                <a:spcPts val="770"/>
              </a:spcBef>
            </a:pP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4 ) Action : 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rtl="1"/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-Supports </a:t>
            </a:r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abdominal </a:t>
            </a:r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contents </a:t>
            </a:r>
            <a:endParaRPr lang="en-US" sz="2000" dirty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rtl="1"/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-compresses abdominal contents</a:t>
            </a:r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en-US" sz="2000" dirty="0" smtClean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rtl="1"/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-Assists </a:t>
            </a:r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 flexing </a:t>
            </a:r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 Rotation </a:t>
            </a:r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trunk </a:t>
            </a:r>
          </a:p>
          <a:p>
            <a:pPr lvl="0" rtl="1"/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-Assists in forced </a:t>
            </a:r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expiration, </a:t>
            </a:r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micturition, defecation </a:t>
            </a:r>
          </a:p>
          <a:p>
            <a:pPr lvl="0" rtl="1"/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parturition, </a:t>
            </a:r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 vomiting </a:t>
            </a:r>
            <a:endParaRPr lang="en-US" sz="2000" dirty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95600"/>
            <a:ext cx="2895600" cy="326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821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381000"/>
            <a:ext cx="6934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/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*Near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their Insertion,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the lowest </a:t>
            </a:r>
            <a:r>
              <a:rPr lang="en-US" sz="2400" dirty="0" err="1">
                <a:solidFill>
                  <a:srgbClr val="231F20"/>
                </a:solidFill>
                <a:latin typeface="Times New Roman"/>
              </a:rPr>
              <a:t>tendinous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 fibers are joined by similar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fibers from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the </a:t>
            </a:r>
            <a:r>
              <a:rPr lang="en-US" sz="2400" dirty="0" err="1">
                <a:solidFill>
                  <a:srgbClr val="231F20"/>
                </a:solidFill>
                <a:latin typeface="Times New Roman"/>
              </a:rPr>
              <a:t>transversus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 </a:t>
            </a:r>
            <a:r>
              <a:rPr lang="en-US" sz="2400" dirty="0" err="1">
                <a:solidFill>
                  <a:srgbClr val="231F20"/>
                </a:solidFill>
                <a:latin typeface="Times New Roman"/>
              </a:rPr>
              <a:t>abdominis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 to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form  </a:t>
            </a:r>
            <a:r>
              <a:rPr lang="en-US" sz="2400" b="1" dirty="0">
                <a:solidFill>
                  <a:srgbClr val="231F20"/>
                </a:solidFill>
                <a:latin typeface="Times New Roman"/>
              </a:rPr>
              <a:t>the </a:t>
            </a:r>
            <a:r>
              <a:rPr lang="en-US" sz="2400" b="1" dirty="0" smtClean="0">
                <a:solidFill>
                  <a:srgbClr val="231F20"/>
                </a:solidFill>
                <a:latin typeface="Times New Roman"/>
              </a:rPr>
              <a:t>conjoint tendon( attach medially to </a:t>
            </a:r>
            <a:r>
              <a:rPr lang="en-US" sz="2400" b="1" dirty="0" err="1" smtClean="0">
                <a:solidFill>
                  <a:srgbClr val="231F20"/>
                </a:solidFill>
                <a:latin typeface="Times New Roman"/>
              </a:rPr>
              <a:t>linea</a:t>
            </a:r>
            <a:r>
              <a:rPr lang="en-US" sz="2400" b="1" dirty="0" smtClean="0">
                <a:solidFill>
                  <a:srgbClr val="231F20"/>
                </a:solidFill>
                <a:latin typeface="Times New Roman"/>
              </a:rPr>
              <a:t> alba  and has free lateral border ) </a:t>
            </a:r>
          </a:p>
          <a:p>
            <a:pPr lvl="0" rtl="1"/>
            <a:r>
              <a:rPr lang="en-US" sz="2400" dirty="0" smtClean="0">
                <a:solidFill>
                  <a:srgbClr val="231F20"/>
                </a:solidFill>
                <a:latin typeface="Arial"/>
              </a:rPr>
              <a:t>* As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the spermatic cord passes under the lower border</a:t>
            </a:r>
          </a:p>
          <a:p>
            <a:pPr lvl="0" rtl="1"/>
            <a:r>
              <a:rPr lang="en-US" sz="2400" dirty="0">
                <a:solidFill>
                  <a:srgbClr val="231F20"/>
                </a:solidFill>
                <a:latin typeface="Times New Roman"/>
              </a:rPr>
              <a:t>of the internal oblique, it carries some muscle fibers</a:t>
            </a:r>
          </a:p>
          <a:p>
            <a:pPr lvl="0" rtl="1"/>
            <a:r>
              <a:rPr lang="en-US" sz="2400" dirty="0">
                <a:solidFill>
                  <a:srgbClr val="231F20"/>
                </a:solidFill>
                <a:latin typeface="Times New Roman"/>
              </a:rPr>
              <a:t>that are derived from the internal oblique. These fibers</a:t>
            </a:r>
          </a:p>
          <a:p>
            <a:pPr lvl="0" rtl="1"/>
            <a:r>
              <a:rPr lang="en-US" sz="2400" dirty="0">
                <a:solidFill>
                  <a:srgbClr val="231F20"/>
                </a:solidFill>
                <a:latin typeface="Times New Roman"/>
              </a:rPr>
              <a:t>that surround the spermatic cord constitute the </a:t>
            </a:r>
            <a:r>
              <a:rPr lang="en-US" sz="2400" b="1" dirty="0" err="1" smtClean="0">
                <a:solidFill>
                  <a:srgbClr val="C00000"/>
                </a:solidFill>
                <a:latin typeface="Arial"/>
              </a:rPr>
              <a:t>cremaster</a:t>
            </a:r>
            <a:r>
              <a:rPr lang="en-US" sz="2400" b="1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Times New Roman"/>
              </a:rPr>
              <a:t>muscle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Times New Roman"/>
              <a:cs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853" y="3784068"/>
            <a:ext cx="5791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90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8828"/>
            <a:ext cx="7391400" cy="5722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rtl="1" fontAlgn="base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3)</a:t>
            </a:r>
            <a:r>
              <a:rPr lang="en-US" sz="2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Transversus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abdominis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muscle 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28600" lvl="0" rtl="1" fontAlgn="base">
              <a:spcBef>
                <a:spcPts val="770"/>
              </a:spcBef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Origin:-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rtl="1"/>
            <a:r>
              <a:rPr lang="en-US" sz="24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Lower six costal cartilages, lumbar fascia, iliac crest, lateral third of </a:t>
            </a:r>
            <a:r>
              <a:rPr lang="en-US" sz="24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inguinal ligament</a:t>
            </a:r>
          </a:p>
          <a:p>
            <a:pPr lvl="0" rtl="1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Direction 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of  fibers 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Wingdings"/>
              </a:rPr>
              <a:t>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horizontally and forwards</a:t>
            </a:r>
            <a:endParaRPr lang="en-US" sz="2400" dirty="0">
              <a:solidFill>
                <a:srgbClr val="2F2B2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lvl="0" rtl="1" fontAlgn="base">
              <a:spcBef>
                <a:spcPts val="770"/>
              </a:spcBef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Insertion</a:t>
            </a:r>
            <a:endParaRPr lang="en-US" sz="2400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rtl="1"/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en-US" sz="24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Xiphoid process, </a:t>
            </a:r>
            <a:r>
              <a:rPr lang="en-US" sz="2400" dirty="0" err="1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linea</a:t>
            </a:r>
            <a:r>
              <a:rPr lang="en-US" sz="24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alba, </a:t>
            </a:r>
            <a:r>
              <a:rPr lang="fr-FR" sz="2400" dirty="0" err="1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symphysis</a:t>
            </a:r>
            <a:r>
              <a:rPr lang="fr-FR" sz="24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pubis</a:t>
            </a:r>
          </a:p>
          <a:p>
            <a:pPr lvl="0" rtl="1"/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N . Supply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– </a:t>
            </a:r>
            <a:endParaRPr lang="en-US" sz="2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rtl="1"/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lower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6 thoracic 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&amp;  </a:t>
            </a:r>
            <a:endParaRPr lang="ar-IQ" sz="240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rtl="1"/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iliohypogastric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and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ilioinguinal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nnL1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rtl="1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Action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lvl="0" rtl="1"/>
            <a:r>
              <a:rPr lang="en-US" sz="24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Compresses abdominal contents</a:t>
            </a:r>
          </a:p>
          <a:p>
            <a:pPr lvl="0" rtl="1"/>
            <a:endParaRPr lang="en-US" sz="2400" dirty="0">
              <a:solidFill>
                <a:srgbClr val="231F20"/>
              </a:solidFill>
              <a:latin typeface="Times New Roman"/>
            </a:endParaRPr>
          </a:p>
          <a:p>
            <a:pPr lvl="0" rtl="1"/>
            <a:endParaRPr lang="en-US" sz="2400" dirty="0">
              <a:solidFill>
                <a:srgbClr val="231F20"/>
              </a:solidFill>
              <a:latin typeface="Times New Roman"/>
              <a:ea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00400"/>
            <a:ext cx="4267200" cy="358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19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52400"/>
            <a:ext cx="8001000" cy="6691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111760" lvl="0" rtl="1" fontAlgn="base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Arial"/>
              </a:rPr>
              <a:t>4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)  Rectus 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abdominis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muscle </a:t>
            </a:r>
            <a:endParaRPr lang="en-US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28600" marR="111760" lvl="0" rtl="1" fontAlgn="base">
              <a:spcBef>
                <a:spcPts val="670"/>
              </a:spcBef>
            </a:pPr>
            <a:r>
              <a:rPr lang="en-US" sz="2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Longitudinal </a:t>
            </a:r>
            <a:r>
              <a:rPr lang="en-US" sz="21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paramedial</a:t>
            </a:r>
            <a:r>
              <a:rPr lang="en-US" sz="2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  m  </a:t>
            </a:r>
            <a:endParaRPr lang="en-US" sz="2100" dirty="0" smtClean="0">
              <a:solidFill>
                <a:srgbClr val="2F2B2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marR="111760" lvl="0" rtl="1" fontAlgn="base">
              <a:spcBef>
                <a:spcPts val="670"/>
              </a:spcBef>
            </a:pPr>
            <a:r>
              <a:rPr lang="en-US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Origin</a:t>
            </a:r>
            <a:r>
              <a:rPr 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:- 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lower  end   2  heads</a:t>
            </a:r>
            <a:endParaRPr lang="en-US" sz="2100" dirty="0">
              <a:solidFill>
                <a:srgbClr val="2F2B2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marR="111760" lvl="0" rtl="1" fontAlgn="base">
              <a:spcBef>
                <a:spcPts val="670"/>
              </a:spcBef>
            </a:pP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Med- head 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Wingdings"/>
              </a:rPr>
              <a:t>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symphysis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pubis</a:t>
            </a:r>
            <a:endParaRPr lang="en-US" sz="2100" dirty="0">
              <a:solidFill>
                <a:srgbClr val="2F2B2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111760" lvl="0" rtl="1" fontAlgn="base">
              <a:spcBef>
                <a:spcPts val="670"/>
              </a:spcBef>
            </a:pP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Lat. head 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Wingdings"/>
              </a:rPr>
              <a:t>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pubic  crest</a:t>
            </a:r>
            <a:endParaRPr lang="en-US" sz="2100" dirty="0">
              <a:solidFill>
                <a:srgbClr val="2F2B2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marR="111760" lvl="0" rtl="1" fontAlgn="base">
              <a:spcBef>
                <a:spcPts val="670"/>
              </a:spcBef>
            </a:pPr>
            <a:r>
              <a:rPr 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Insertion:-  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upper  end </a:t>
            </a:r>
            <a:r>
              <a:rPr lang="en-US" sz="2100" dirty="0">
                <a:solidFill>
                  <a:srgbClr val="2F2B2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Front  of 5,6,7</a:t>
            </a:r>
            <a:r>
              <a:rPr lang="en-US" sz="2100" baseline="30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costal  cartilage &amp; Xiphoid </a:t>
            </a:r>
            <a:r>
              <a:rPr lang="en-US" sz="21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Process </a:t>
            </a:r>
            <a:endParaRPr lang="en-US" sz="2100" dirty="0">
              <a:solidFill>
                <a:srgbClr val="2F2B2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marR="111760" lvl="0" rtl="1" fontAlgn="base">
              <a:spcBef>
                <a:spcPts val="670"/>
              </a:spcBef>
            </a:pPr>
            <a:r>
              <a:rPr 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N supply </a:t>
            </a:r>
            <a:r>
              <a:rPr lang="en-US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1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lower  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six  thoracic </a:t>
            </a:r>
            <a:r>
              <a:rPr lang="en-US" sz="21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 (T7-T12)</a:t>
            </a:r>
            <a:endParaRPr lang="en-US" sz="2100" dirty="0" smtClean="0"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marR="111760" lvl="0" rtl="1" fontAlgn="base">
              <a:spcBef>
                <a:spcPts val="670"/>
              </a:spcBef>
            </a:pPr>
            <a:r>
              <a:rPr lang="en-US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Action :</a:t>
            </a:r>
          </a:p>
          <a:p>
            <a:pPr lvl="0" rtl="1"/>
            <a:r>
              <a:rPr lang="en-US" sz="21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-Compresses </a:t>
            </a:r>
            <a:r>
              <a:rPr lang="en-US" sz="21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abdominal contents</a:t>
            </a:r>
          </a:p>
          <a:p>
            <a:pPr lvl="0" rtl="1"/>
            <a:r>
              <a:rPr lang="en-US" sz="21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-Flex </a:t>
            </a:r>
            <a:r>
              <a:rPr lang="en-US" sz="21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vertebral column </a:t>
            </a:r>
          </a:p>
          <a:p>
            <a:pPr lvl="0" rtl="1"/>
            <a:r>
              <a:rPr lang="en-US" sz="21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-Accessory </a:t>
            </a:r>
            <a:r>
              <a:rPr lang="en-US" sz="21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muscle of expiration</a:t>
            </a:r>
            <a:endParaRPr lang="en-US" sz="2100" dirty="0">
              <a:solidFill>
                <a:srgbClr val="2F2B2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381635" marR="111760" lvl="0" rtl="1" fontAlgn="base">
              <a:spcBef>
                <a:spcPts val="670"/>
              </a:spcBef>
            </a:pPr>
            <a:r>
              <a:rPr lang="en-US" sz="21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*</a:t>
            </a:r>
            <a:r>
              <a:rPr lang="en-US" sz="2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tendenous</a:t>
            </a:r>
            <a:r>
              <a:rPr lang="en-US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intersection </a:t>
            </a:r>
            <a:r>
              <a:rPr lang="en-US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s   </a:t>
            </a:r>
            <a:r>
              <a:rPr lang="en-US" sz="21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3,4 </a:t>
            </a: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transvers  bands</a:t>
            </a:r>
          </a:p>
          <a:p>
            <a:pPr marL="228600" marR="111760" lvl="0" rtl="1" fontAlgn="base">
              <a:spcBef>
                <a:spcPts val="670"/>
              </a:spcBef>
            </a:pP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(xiphoid P, umbilicus, midway  bet. Xiphoid &amp;</a:t>
            </a:r>
            <a:r>
              <a:rPr lang="en-US" sz="21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umb</a:t>
            </a:r>
            <a:r>
              <a:rPr lang="en-US" sz="21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 below </a:t>
            </a:r>
            <a:r>
              <a:rPr lang="en-US" sz="21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umb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.)</a:t>
            </a:r>
            <a:endParaRPr lang="en-US" sz="2100" dirty="0">
              <a:solidFill>
                <a:srgbClr val="2F2B2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marR="111760" lvl="0" rtl="1" fontAlgn="base">
              <a:spcBef>
                <a:spcPts val="670"/>
              </a:spcBef>
            </a:pPr>
            <a:r>
              <a:rPr lang="en-US" sz="2100" b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*</a:t>
            </a:r>
            <a:r>
              <a:rPr lang="en-US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Linea </a:t>
            </a:r>
            <a:r>
              <a:rPr lang="en-US" sz="21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semilunaris</a:t>
            </a:r>
            <a:r>
              <a:rPr lang="en-US" sz="2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–shallow  curved groove</a:t>
            </a:r>
            <a:r>
              <a:rPr lang="en-US" sz="2100" dirty="0">
                <a:solidFill>
                  <a:srgbClr val="2F2B2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along </a:t>
            </a:r>
            <a:r>
              <a:rPr lang="en-US" sz="21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lateral. </a:t>
            </a:r>
            <a:r>
              <a:rPr lang="en-US" sz="21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border</a:t>
            </a:r>
            <a:r>
              <a:rPr lang="en-US" sz="2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 of  muscle</a:t>
            </a:r>
            <a:endParaRPr lang="en-US" sz="2100" dirty="0">
              <a:solidFill>
                <a:srgbClr val="2F2B2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R="201930" lvl="0" algn="r" rtl="1" eaLnBrk="0" fontAlgn="base" hangingPunct="0">
              <a:lnSpc>
                <a:spcPct val="115000"/>
              </a:lnSpc>
              <a:spcAft>
                <a:spcPts val="1000"/>
              </a:spcAft>
            </a:pPr>
            <a:r>
              <a:rPr lang="en-US" sz="21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en-US" sz="2100" dirty="0">
              <a:solidFill>
                <a:srgbClr val="2F2B2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87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381000"/>
            <a:ext cx="6248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/>
              </a:rPr>
              <a:t>The rectus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/>
              </a:rPr>
              <a:t>abdominis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/>
              </a:rPr>
              <a:t> is enclosed between the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/>
              </a:rPr>
              <a:t> 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/>
              </a:rPr>
              <a:t>aponeuroses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/>
              </a:rPr>
              <a:t> of the external oblique, internal oblique, and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/>
              </a:rPr>
              <a:t>transversus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/>
              </a:rPr>
              <a:t>abdominis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/>
              </a:rPr>
              <a:t>, which form the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</a:rPr>
              <a:t>rectus sheath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2286000"/>
            <a:ext cx="5105401" cy="41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333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152400"/>
            <a:ext cx="5486400" cy="337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201930" lvl="0" rtl="1" eaLnBrk="0" fontAlgn="base" hangingPunct="0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Arial"/>
              </a:rPr>
              <a:t>Pyramidalis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Arial"/>
              </a:rPr>
              <a:t>  m</a:t>
            </a:r>
            <a:endParaRPr 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Arial"/>
            </a:endParaRPr>
          </a:p>
          <a:p>
            <a:pPr marL="228600" marR="201930" lvl="0" rtl="1" eaLnBrk="0" fontAlgn="base" hangingPunct="0">
              <a:spcBef>
                <a:spcPts val="770"/>
              </a:spcBef>
            </a:pP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Small triangular  m at  the  lower  end  of rectus  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muscle ,some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time  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absent</a:t>
            </a:r>
            <a:endParaRPr lang="en-US" sz="2400" dirty="0">
              <a:solidFill>
                <a:srgbClr val="2F2B20"/>
              </a:solidFill>
              <a:latin typeface="Times New Roman"/>
              <a:ea typeface="Times New Roman"/>
            </a:endParaRPr>
          </a:p>
          <a:p>
            <a:pPr marL="228600" marR="201930" lvl="0" rtl="1" eaLnBrk="0" fontAlgn="base" hangingPunct="0">
              <a:spcBef>
                <a:spcPts val="770"/>
              </a:spcBef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Origin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–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Anterior surface of pubis</a:t>
            </a:r>
          </a:p>
          <a:p>
            <a:pPr marL="228600" marR="201930" lvl="0" rtl="1" eaLnBrk="0" fontAlgn="base" hangingPunct="0">
              <a:spcBef>
                <a:spcPts val="770"/>
              </a:spcBef>
            </a:pP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I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nsertion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--  </a:t>
            </a:r>
            <a:r>
              <a:rPr lang="en-US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lower part  of  L  alba</a:t>
            </a:r>
            <a:endParaRPr lang="en-US" sz="2400" dirty="0">
              <a:solidFill>
                <a:srgbClr val="2F2B20"/>
              </a:solidFill>
              <a:latin typeface="Times New Roman"/>
              <a:ea typeface="Times New Roman"/>
            </a:endParaRPr>
          </a:p>
          <a:p>
            <a:pPr marL="228600" marR="201930" lvl="0" rtl="1" eaLnBrk="0" fontAlgn="base" hangingPunct="0">
              <a:spcBef>
                <a:spcPts val="770"/>
              </a:spcBef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N . Supply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–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12th thoracic nerve</a:t>
            </a:r>
            <a:endParaRPr lang="en-US" sz="2400" dirty="0">
              <a:solidFill>
                <a:srgbClr val="2F2B20"/>
              </a:solidFill>
              <a:latin typeface="Times New Roman"/>
              <a:ea typeface="Times New Roman"/>
            </a:endParaRPr>
          </a:p>
          <a:p>
            <a:pPr marL="228600" marR="201930" lvl="0" rtl="1" eaLnBrk="0" fontAlgn="base" hangingPunct="0">
              <a:spcBef>
                <a:spcPts val="770"/>
              </a:spcBef>
            </a:pP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Action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 --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Tenses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the </a:t>
            </a:r>
            <a:r>
              <a:rPr lang="en-US" sz="2400" dirty="0" err="1" smtClean="0">
                <a:solidFill>
                  <a:srgbClr val="231F20"/>
                </a:solidFill>
                <a:latin typeface="Times New Roman"/>
              </a:rPr>
              <a:t>linea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alba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0"/>
            <a:ext cx="33528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939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228600"/>
            <a:ext cx="7391400" cy="5638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5)The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transversalis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fascia 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Times New Roman"/>
              </a:rPr>
              <a:t>*Is a component of an extensive thin layer of fascia that lies between the muscle layer of the abdominal wall and the  parietal Peritoneum (It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Times New Roman"/>
              </a:rPr>
              <a:t> lines the inner surface of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Times New Roman"/>
              </a:rPr>
              <a:t>transversus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Times New Roman"/>
              </a:rPr>
              <a:t> </a:t>
            </a:r>
            <a:r>
              <a:rPr kumimoji="0" lang="en-US" sz="2400" b="0" i="0" u="none" strike="noStrike" kern="0" cap="none" spc="0" normalizeH="0" noProof="0" dirty="0" err="1" smtClean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Times New Roman"/>
              </a:rPr>
              <a:t>abdominis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Times New Roman"/>
              </a:rPr>
              <a:t> muscle )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221F20"/>
              </a:solidFill>
              <a:effectLst/>
              <a:uLnTx/>
              <a:uFillTx/>
              <a:latin typeface="Times New Roman"/>
            </a:endParaRPr>
          </a:p>
          <a:p>
            <a:pPr lvl="0" rtl="1"/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*At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the midpoint between the anterior superior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iliac spine  and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the </a:t>
            </a:r>
            <a:r>
              <a:rPr lang="en-US" sz="2400" dirty="0" err="1">
                <a:solidFill>
                  <a:srgbClr val="231F20"/>
                </a:solidFill>
                <a:latin typeface="Times New Roman"/>
              </a:rPr>
              <a:t>symphysis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 pubis, the spermatic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cord pierces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the </a:t>
            </a:r>
            <a:r>
              <a:rPr lang="en-US" sz="2400" dirty="0" err="1">
                <a:solidFill>
                  <a:srgbClr val="231F20"/>
                </a:solidFill>
                <a:latin typeface="Times New Roman"/>
              </a:rPr>
              <a:t>transversalis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 fascia to </a:t>
            </a:r>
            <a:r>
              <a:rPr lang="en-US" sz="2400" dirty="0">
                <a:solidFill>
                  <a:srgbClr val="C00000"/>
                </a:solidFill>
                <a:latin typeface="Times New Roman"/>
              </a:rPr>
              <a:t>form </a:t>
            </a:r>
            <a:r>
              <a:rPr lang="en-US" sz="2400" b="1" dirty="0">
                <a:solidFill>
                  <a:srgbClr val="C00000"/>
                </a:solidFill>
                <a:latin typeface="Times New Roman"/>
              </a:rPr>
              <a:t>the deep </a:t>
            </a:r>
            <a:endParaRPr lang="en-US" sz="2400" b="1" dirty="0" smtClean="0">
              <a:solidFill>
                <a:srgbClr val="C00000"/>
              </a:solidFill>
              <a:latin typeface="Times New Roman"/>
            </a:endParaRPr>
          </a:p>
          <a:p>
            <a:pPr lvl="0" rtl="1"/>
            <a:r>
              <a:rPr lang="en-US" sz="2400" b="1" dirty="0" smtClean="0">
                <a:solidFill>
                  <a:srgbClr val="C00000"/>
                </a:solidFill>
                <a:latin typeface="Times New Roman"/>
              </a:rPr>
              <a:t>Inguinal ring </a:t>
            </a:r>
            <a:endParaRPr lang="en-US" sz="2400" b="1" dirty="0">
              <a:solidFill>
                <a:srgbClr val="C00000"/>
              </a:solidFill>
              <a:latin typeface="Times New Roman"/>
            </a:endParaRPr>
          </a:p>
          <a:p>
            <a:pPr marL="228600" lvl="0" rtl="1" fontAlgn="base">
              <a:lnSpc>
                <a:spcPct val="115000"/>
              </a:lnSpc>
              <a:spcAft>
                <a:spcPts val="1000"/>
              </a:spcAft>
            </a:pP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Calibri"/>
              <a:cs typeface="Arial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rgbClr val="221F20"/>
              </a:solidFill>
              <a:latin typeface="Times New Roman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221F2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dirty="0">
              <a:solidFill>
                <a:srgbClr val="221F20"/>
              </a:solidFill>
              <a:latin typeface="Times New Roman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221F20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232754"/>
            <a:ext cx="3092450" cy="347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359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228600"/>
            <a:ext cx="716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/>
            <a:r>
              <a:rPr lang="en-US" sz="2400" b="1" dirty="0">
                <a:solidFill>
                  <a:srgbClr val="B22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6</a:t>
            </a:r>
            <a:r>
              <a:rPr lang="en-US" sz="2400" b="1" dirty="0" smtClean="0">
                <a:solidFill>
                  <a:srgbClr val="B22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) Extra peritoneal </a:t>
            </a:r>
            <a:r>
              <a:rPr lang="en-US" sz="2400" b="1" dirty="0">
                <a:solidFill>
                  <a:srgbClr val="B22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Fascia</a:t>
            </a:r>
          </a:p>
          <a:p>
            <a:pPr lvl="0" rtl="1"/>
            <a:r>
              <a:rPr lang="en-US" sz="2400" dirty="0">
                <a:solidFill>
                  <a:srgbClr val="231F20"/>
                </a:solidFill>
                <a:latin typeface="Times New Roman"/>
              </a:rPr>
              <a:t>The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extra peritoneal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fascia is a thin layer of connective</a:t>
            </a:r>
          </a:p>
          <a:p>
            <a:pPr lvl="0" rtl="1"/>
            <a:r>
              <a:rPr lang="en-US" sz="2400" dirty="0">
                <a:solidFill>
                  <a:srgbClr val="231F20"/>
                </a:solidFill>
                <a:latin typeface="Times New Roman"/>
              </a:rPr>
              <a:t>tissue that contains a variable amount of fat. It lies</a:t>
            </a:r>
          </a:p>
          <a:p>
            <a:pPr lvl="0" rtl="1"/>
            <a:r>
              <a:rPr lang="en-US" sz="2400" dirty="0">
                <a:solidFill>
                  <a:srgbClr val="231F20"/>
                </a:solidFill>
                <a:latin typeface="Times New Roman"/>
              </a:rPr>
              <a:t>between the </a:t>
            </a:r>
            <a:r>
              <a:rPr lang="en-US" sz="2400" dirty="0" err="1">
                <a:solidFill>
                  <a:srgbClr val="231F20"/>
                </a:solidFill>
                <a:latin typeface="Times New Roman"/>
              </a:rPr>
              <a:t>transversalis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 fascia and the parietal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 peritoneum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Calibri"/>
              <a:cs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904999"/>
            <a:ext cx="4114800" cy="472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1348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304800"/>
            <a:ext cx="777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/>
            <a:r>
              <a:rPr lang="en-US" sz="2400" b="1" dirty="0" smtClean="0">
                <a:solidFill>
                  <a:srgbClr val="B22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7) Parietal </a:t>
            </a:r>
            <a:r>
              <a:rPr lang="en-US" sz="2400" b="1" dirty="0">
                <a:solidFill>
                  <a:srgbClr val="B22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Peritoneum</a:t>
            </a:r>
          </a:p>
          <a:p>
            <a:pPr lvl="0" rtl="1"/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It lines the internal surface of the abdominal wall  .It is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a thin serous membrane and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is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continuous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 below with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the parietal peritoneum lining the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pelvis.</a:t>
            </a:r>
            <a:endParaRPr lang="en-US" sz="2400" kern="0" dirty="0">
              <a:solidFill>
                <a:srgbClr val="221F20"/>
              </a:solidFill>
              <a:latin typeface="Times New Roman"/>
            </a:endParaRPr>
          </a:p>
          <a:p>
            <a:pPr lvl="0" rtl="1">
              <a:defRPr/>
            </a:pPr>
            <a:endParaRPr lang="en-US" sz="2400" kern="0" dirty="0">
              <a:solidFill>
                <a:srgbClr val="221F20"/>
              </a:solidFill>
              <a:latin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1"/>
            <a:ext cx="3836987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178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228600"/>
            <a:ext cx="7162800" cy="5437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rtl="1" fontAlgn="base">
              <a:spcBef>
                <a:spcPts val="960"/>
              </a:spcBef>
              <a:buClr>
                <a:srgbClr val="A9A57C"/>
              </a:buClr>
            </a:pPr>
            <a:r>
              <a:rPr lang="en-US" sz="22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The </a:t>
            </a:r>
            <a:r>
              <a:rPr lang="en-US" sz="2200" dirty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abdominal </a:t>
            </a:r>
            <a:r>
              <a:rPr lang="en-US" sz="22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wall represents </a:t>
            </a:r>
            <a:r>
              <a:rPr lang="en-US" sz="2200" dirty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the </a:t>
            </a:r>
            <a:r>
              <a:rPr lang="en-US" sz="22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boundaries of </a:t>
            </a:r>
            <a:r>
              <a:rPr lang="en-US" sz="2200" dirty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the abdominal cavity which located </a:t>
            </a:r>
            <a:r>
              <a:rPr lang="en-US" sz="2200" b="1" dirty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between the diaphragm </a:t>
            </a:r>
            <a:endParaRPr lang="en-US" sz="2200" b="1" dirty="0" smtClean="0">
              <a:solidFill>
                <a:srgbClr val="2F2B20"/>
              </a:solidFill>
              <a:latin typeface="Times New Roman"/>
              <a:ea typeface="Times New Roman"/>
              <a:cs typeface="Times New Roman"/>
            </a:endParaRPr>
          </a:p>
          <a:p>
            <a:pPr lvl="0" rtl="1" fontAlgn="base">
              <a:spcBef>
                <a:spcPts val="960"/>
              </a:spcBef>
              <a:buClr>
                <a:srgbClr val="A9A57C"/>
              </a:buClr>
            </a:pPr>
            <a:r>
              <a:rPr lang="en-US" sz="2200" b="1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above </a:t>
            </a:r>
            <a:r>
              <a:rPr lang="en-US" sz="2200" b="1" dirty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and the pelvic inlet </a:t>
            </a:r>
            <a:r>
              <a:rPr lang="en-US" sz="2200" b="1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below</a:t>
            </a:r>
          </a:p>
          <a:p>
            <a:pPr lvl="0" rtl="1" fontAlgn="base">
              <a:spcBef>
                <a:spcPts val="960"/>
              </a:spcBef>
              <a:buClr>
                <a:srgbClr val="A9A57C"/>
              </a:buClr>
            </a:pPr>
            <a:r>
              <a:rPr lang="en-US" sz="22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Boundaries </a:t>
            </a:r>
          </a:p>
          <a:p>
            <a:pPr lvl="0" rtl="1" fontAlgn="base">
              <a:spcBef>
                <a:spcPts val="960"/>
              </a:spcBef>
              <a:buClr>
                <a:srgbClr val="A9A57C"/>
              </a:buClr>
            </a:pPr>
            <a:r>
              <a:rPr lang="en-US" sz="22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The anterior abdominal wall represent a hexagonal area :</a:t>
            </a:r>
          </a:p>
          <a:p>
            <a:pPr lvl="0" rtl="1" fontAlgn="base">
              <a:spcBef>
                <a:spcPts val="960"/>
              </a:spcBef>
              <a:buClr>
                <a:srgbClr val="A9A57C"/>
              </a:buClr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Superiorly   </a:t>
            </a:r>
          </a:p>
          <a:p>
            <a:pPr lvl="0" rtl="1" fontAlgn="base">
              <a:spcBef>
                <a:spcPts val="960"/>
              </a:spcBef>
              <a:buClr>
                <a:srgbClr val="A9A57C"/>
              </a:buClr>
            </a:pPr>
            <a:r>
              <a:rPr lang="en-US" sz="22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xiphoid process , </a:t>
            </a:r>
          </a:p>
          <a:p>
            <a:pPr lvl="0" rtl="1" fontAlgn="base">
              <a:spcBef>
                <a:spcPts val="960"/>
              </a:spcBef>
              <a:buClr>
                <a:srgbClr val="A9A57C"/>
              </a:buClr>
            </a:pPr>
            <a:r>
              <a:rPr lang="en-US" sz="22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costal cartilage of 7</a:t>
            </a:r>
            <a:r>
              <a:rPr lang="en-US" sz="2200" baseline="300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th</a:t>
            </a:r>
            <a:r>
              <a:rPr lang="en-US" sz="22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 , 8</a:t>
            </a:r>
            <a:r>
              <a:rPr lang="en-US" sz="2200" baseline="300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th</a:t>
            </a:r>
            <a:r>
              <a:rPr lang="en-US" sz="22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 ,9</a:t>
            </a:r>
            <a:r>
              <a:rPr lang="en-US" sz="2200" baseline="300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th</a:t>
            </a:r>
            <a:r>
              <a:rPr lang="en-US" sz="22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 ,and 10</a:t>
            </a:r>
            <a:r>
              <a:rPr lang="en-US" sz="2200" baseline="300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th</a:t>
            </a:r>
            <a:r>
              <a:rPr lang="en-US" sz="22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  ribs </a:t>
            </a:r>
          </a:p>
          <a:p>
            <a:pPr lvl="0" rtl="1" fontAlgn="base">
              <a:spcBef>
                <a:spcPts val="960"/>
              </a:spcBef>
              <a:buClr>
                <a:srgbClr val="A9A57C"/>
              </a:buClr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Laterally</a:t>
            </a:r>
            <a:r>
              <a:rPr lang="en-US" sz="2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   </a:t>
            </a:r>
          </a:p>
          <a:p>
            <a:pPr lvl="0" rtl="1" fontAlgn="base">
              <a:spcBef>
                <a:spcPts val="960"/>
              </a:spcBef>
              <a:buClr>
                <a:srgbClr val="A9A57C"/>
              </a:buClr>
            </a:pPr>
            <a:r>
              <a:rPr lang="en-US" sz="22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Mid axillary line             </a:t>
            </a:r>
          </a:p>
          <a:p>
            <a:pPr lvl="0" rtl="1" fontAlgn="base">
              <a:spcBef>
                <a:spcPts val="960"/>
              </a:spcBef>
              <a:buClr>
                <a:srgbClr val="A9A57C"/>
              </a:buClr>
            </a:pP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Inferiorly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2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   </a:t>
            </a:r>
          </a:p>
          <a:p>
            <a:pPr lvl="0" rtl="1" fontAlgn="base">
              <a:spcBef>
                <a:spcPts val="960"/>
              </a:spcBef>
              <a:buClr>
                <a:srgbClr val="A9A57C"/>
              </a:buClr>
            </a:pPr>
            <a:r>
              <a:rPr lang="en-US" sz="22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 iliac crest , pubis and </a:t>
            </a:r>
            <a:r>
              <a:rPr lang="en-US" sz="2200" dirty="0" err="1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symphysis</a:t>
            </a:r>
            <a:r>
              <a:rPr lang="en-US" sz="2200" dirty="0" smtClean="0">
                <a:solidFill>
                  <a:srgbClr val="2F2B20"/>
                </a:solidFill>
                <a:latin typeface="Times New Roman"/>
                <a:ea typeface="Times New Roman"/>
                <a:cs typeface="Times New Roman"/>
              </a:rPr>
              <a:t> pubis  .</a:t>
            </a:r>
            <a:endParaRPr lang="en-US" sz="2200" dirty="0">
              <a:solidFill>
                <a:srgbClr val="2F2B2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67000"/>
            <a:ext cx="2667000" cy="355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503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228601"/>
            <a:ext cx="7391400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rtl="1" fontAlgn="base">
              <a:spcBef>
                <a:spcPts val="770"/>
              </a:spcBef>
            </a:pP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rtl="1" fontAlgn="base">
              <a:spcBef>
                <a:spcPts val="770"/>
              </a:spcBef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Arterial supply of the anterior abdominal wall </a:t>
            </a:r>
            <a:endParaRPr 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</a:endParaRPr>
          </a:p>
          <a:p>
            <a:pPr lvl="0" rtl="1"/>
            <a:endParaRPr lang="en-US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rtl="1" fontAlgn="base">
              <a:spcBef>
                <a:spcPts val="770"/>
              </a:spcBef>
            </a:pP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1- 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from  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above  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Wingdings"/>
              </a:rPr>
              <a:t>central part 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Wingdings"/>
              </a:rPr>
              <a:t>supplied by </a:t>
            </a:r>
          </a:p>
          <a:p>
            <a:pPr rtl="1" fontAlgn="base">
              <a:spcBef>
                <a:spcPts val="770"/>
              </a:spcBef>
            </a:pP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uperior  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epigasteric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artery  and 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musculophrenic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artery   ,  branches 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from    </a:t>
            </a:r>
            <a:r>
              <a:rPr lang="en-US" sz="2000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internal   thoracic artery  a ( internal mammary a )</a:t>
            </a:r>
            <a:endParaRPr lang="en-US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marL="228600" rtl="1" fontAlgn="base">
              <a:spcBef>
                <a:spcPts val="770"/>
              </a:spcBef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2-  from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 above and 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laterally  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Wingdings"/>
              </a:rPr>
              <a:t>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endParaRPr lang="en-US" sz="2000" dirty="0">
              <a:latin typeface="Times New Roman"/>
              <a:ea typeface="Times New Roman"/>
            </a:endParaRPr>
          </a:p>
          <a:p>
            <a:pPr marL="228600" rtl="1" fontAlgn="base">
              <a:spcBef>
                <a:spcPts val="770"/>
              </a:spcBef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--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10</a:t>
            </a:r>
            <a:r>
              <a:rPr lang="en-US" sz="2000" baseline="30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11</a:t>
            </a:r>
            <a:r>
              <a:rPr lang="en-US" sz="2000" baseline="30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posterior 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intercostal a  &amp; subcostal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arteries 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all  are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branches 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from  </a:t>
            </a:r>
            <a:r>
              <a:rPr lang="en-US" sz="2000" b="1" u="sng" dirty="0">
                <a:latin typeface="Times New Roman"/>
                <a:ea typeface="Times New Roman"/>
                <a:cs typeface="Times New Roman"/>
              </a:rPr>
              <a:t>thoracic   aorta</a:t>
            </a:r>
            <a:endParaRPr lang="en-US" sz="2000" b="1" u="sng" dirty="0">
              <a:latin typeface="Times New Roman"/>
              <a:ea typeface="Times New Roman"/>
            </a:endParaRPr>
          </a:p>
          <a:p>
            <a:pPr marL="228600" rtl="1" fontAlgn="base">
              <a:spcBef>
                <a:spcPts val="770"/>
              </a:spcBef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3- from  below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Wingdings"/>
              </a:rPr>
              <a:t></a:t>
            </a:r>
            <a:endParaRPr lang="en-US" sz="20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marL="165735" rtl="1" fontAlgn="base">
              <a:spcBef>
                <a:spcPts val="770"/>
              </a:spcBef>
            </a:pP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--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central part     by    inferior   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epigastric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artery  branch  from  </a:t>
            </a:r>
            <a:r>
              <a:rPr lang="en-US" sz="2000" b="1" u="sng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external  iliac artery </a:t>
            </a:r>
            <a:endParaRPr lang="en-US" sz="2000" b="1" u="sng" dirty="0">
              <a:latin typeface="Times New Roman"/>
              <a:ea typeface="Times New Roman"/>
            </a:endParaRPr>
          </a:p>
          <a:p>
            <a:pPr marL="228600" rtl="1" fontAlgn="base">
              <a:spcBef>
                <a:spcPts val="770"/>
              </a:spcBef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-- 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laterally     deep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circumflex 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iliac  artery  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br. from  </a:t>
            </a:r>
            <a:r>
              <a:rPr lang="en-US" sz="2000" b="1" u="sng" dirty="0">
                <a:latin typeface="Times New Roman"/>
                <a:ea typeface="Times New Roman"/>
                <a:cs typeface="Times New Roman"/>
              </a:rPr>
              <a:t>ext. iliac a</a:t>
            </a:r>
            <a:endParaRPr lang="en-US" sz="2000" b="1" u="sng" dirty="0">
              <a:latin typeface="Times New Roman"/>
              <a:ea typeface="Times New Roman"/>
            </a:endParaRPr>
          </a:p>
          <a:p>
            <a:pPr marL="228600" rtl="1" fontAlgn="base">
              <a:spcBef>
                <a:spcPts val="770"/>
              </a:spcBef>
            </a:pP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</a:rPr>
              <a:t>--  inguinal region      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supplied   by   superficial circumflex iliac  a &amp;  superficial  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epigastric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a , branches  from      </a:t>
            </a:r>
            <a:r>
              <a:rPr lang="en-US" sz="2000" b="1" u="sng" dirty="0" smtClean="0">
                <a:latin typeface="Times New Roman"/>
                <a:ea typeface="Times New Roman"/>
                <a:cs typeface="Times New Roman"/>
              </a:rPr>
              <a:t>femoral artery</a:t>
            </a:r>
            <a:endParaRPr lang="en-US" sz="2000" b="1" u="sng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453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858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43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800" y="609600"/>
            <a:ext cx="7848600" cy="787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Venous drainage of the anterior abdominal </a:t>
            </a:r>
            <a:r>
              <a:rPr kumimoji="0" lang="en-US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wa</a:t>
            </a:r>
            <a:r>
              <a:rPr lang="en-US" sz="26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ll</a:t>
            </a:r>
            <a:r>
              <a:rPr lang="en-US" sz="26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endParaRPr kumimoji="0" lang="en-US" sz="2600" b="1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Superfacial</a:t>
            </a:r>
            <a:r>
              <a:rPr kumimoji="0" lang="en-US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 vein :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latin typeface="Times New Roman"/>
              </a:rPr>
              <a:t>Form a net work that radiate out from the umbilicus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Above the umbilicus 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373535"/>
                </a:solidFill>
                <a:latin typeface="Times New Roman"/>
              </a:rPr>
              <a:t>Drain to the axillary vein via lateral thoracic vein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</a:rPr>
              <a:t>Below the umbilicus 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solidFill>
                  <a:srgbClr val="242021"/>
                </a:solidFill>
                <a:latin typeface="Times New Roman"/>
              </a:rPr>
              <a:t>Drain to femoral vein by superficial </a:t>
            </a:r>
            <a:r>
              <a:rPr lang="en-US" sz="2400" kern="0" dirty="0" err="1" smtClean="0">
                <a:solidFill>
                  <a:srgbClr val="242021"/>
                </a:solidFill>
                <a:latin typeface="Times New Roman"/>
              </a:rPr>
              <a:t>epigastric</a:t>
            </a:r>
            <a:r>
              <a:rPr lang="en-US" sz="2400" kern="0" dirty="0" smtClean="0">
                <a:solidFill>
                  <a:srgbClr val="242021"/>
                </a:solidFill>
                <a:latin typeface="Times New Roman"/>
              </a:rPr>
              <a:t> vein and great saphenous vein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/>
              </a:rPr>
              <a:t> </a:t>
            </a: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baseline="0" dirty="0">
              <a:solidFill>
                <a:srgbClr val="242021"/>
              </a:solidFill>
              <a:latin typeface="Times New Roman"/>
            </a:endParaRPr>
          </a:p>
          <a:p>
            <a:pPr lvl="0" rtl="1"/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Deep veins </a:t>
            </a:r>
          </a:p>
          <a:p>
            <a:pPr lvl="0" rtl="1"/>
            <a:r>
              <a:rPr lang="en-US" sz="2400" dirty="0" smtClean="0">
                <a:solidFill>
                  <a:srgbClr val="252122"/>
                </a:solidFill>
                <a:latin typeface="Times New Roman"/>
              </a:rPr>
              <a:t>-Superior </a:t>
            </a:r>
            <a:r>
              <a:rPr lang="en-US" sz="2400" dirty="0" err="1">
                <a:solidFill>
                  <a:srgbClr val="252122"/>
                </a:solidFill>
                <a:latin typeface="Times New Roman"/>
              </a:rPr>
              <a:t>epigastrtic</a:t>
            </a:r>
            <a:r>
              <a:rPr lang="en-US" sz="2400" dirty="0">
                <a:solidFill>
                  <a:srgbClr val="252122"/>
                </a:solidFill>
                <a:latin typeface="Times New Roman"/>
              </a:rPr>
              <a:t> </a:t>
            </a:r>
            <a:r>
              <a:rPr lang="en-US" sz="2400" dirty="0" smtClean="0">
                <a:solidFill>
                  <a:srgbClr val="252122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rgbClr val="252122"/>
                </a:solidFill>
                <a:latin typeface="Times New Roman"/>
              </a:rPr>
              <a:t>vv</a:t>
            </a:r>
            <a:r>
              <a:rPr lang="en-US" sz="2400" dirty="0" smtClean="0">
                <a:solidFill>
                  <a:srgbClr val="252122"/>
                </a:solidFill>
                <a:latin typeface="Times New Roman"/>
              </a:rPr>
              <a:t> ..→    </a:t>
            </a:r>
            <a:r>
              <a:rPr lang="en-US" sz="2400" dirty="0">
                <a:solidFill>
                  <a:srgbClr val="252122"/>
                </a:solidFill>
                <a:latin typeface="Times New Roman"/>
              </a:rPr>
              <a:t>internal thoracic </a:t>
            </a:r>
            <a:r>
              <a:rPr lang="en-US" sz="2400" dirty="0" err="1">
                <a:solidFill>
                  <a:srgbClr val="252122"/>
                </a:solidFill>
                <a:latin typeface="Times New Roman"/>
              </a:rPr>
              <a:t>vv</a:t>
            </a:r>
            <a:r>
              <a:rPr lang="en-US" sz="2400" dirty="0">
                <a:solidFill>
                  <a:srgbClr val="252122"/>
                </a:solidFill>
                <a:latin typeface="Times New Roman"/>
              </a:rPr>
              <a:t> </a:t>
            </a:r>
          </a:p>
          <a:p>
            <a:pPr lvl="0" rtl="1"/>
            <a:r>
              <a:rPr lang="en-US" sz="2400" dirty="0" smtClean="0">
                <a:solidFill>
                  <a:srgbClr val="252122"/>
                </a:solidFill>
                <a:latin typeface="Times New Roman"/>
              </a:rPr>
              <a:t>-Inferior  </a:t>
            </a:r>
            <a:r>
              <a:rPr lang="en-US" sz="2400" dirty="0" err="1">
                <a:solidFill>
                  <a:srgbClr val="252122"/>
                </a:solidFill>
                <a:latin typeface="Times New Roman"/>
              </a:rPr>
              <a:t>epigatric</a:t>
            </a:r>
            <a:r>
              <a:rPr lang="en-US" sz="2400" dirty="0">
                <a:solidFill>
                  <a:srgbClr val="252122"/>
                </a:solidFill>
                <a:latin typeface="Times New Roman"/>
              </a:rPr>
              <a:t> and deep circumflex iliac vein  </a:t>
            </a:r>
            <a:r>
              <a:rPr lang="en-US" sz="2400" dirty="0" smtClean="0">
                <a:solidFill>
                  <a:srgbClr val="252122"/>
                </a:solidFill>
                <a:latin typeface="Times New Roman"/>
              </a:rPr>
              <a:t>→   </a:t>
            </a:r>
            <a:r>
              <a:rPr lang="en-US" sz="2400" dirty="0">
                <a:solidFill>
                  <a:srgbClr val="252122"/>
                </a:solidFill>
                <a:latin typeface="Times New Roman"/>
              </a:rPr>
              <a:t>external </a:t>
            </a:r>
            <a:r>
              <a:rPr lang="en-US" sz="2400" dirty="0" smtClean="0">
                <a:solidFill>
                  <a:srgbClr val="252122"/>
                </a:solidFill>
                <a:latin typeface="Times New Roman"/>
              </a:rPr>
              <a:t>iliac </a:t>
            </a:r>
            <a:r>
              <a:rPr lang="en-US" sz="2400" dirty="0" err="1">
                <a:solidFill>
                  <a:srgbClr val="252122"/>
                </a:solidFill>
                <a:latin typeface="Times New Roman"/>
              </a:rPr>
              <a:t>vv</a:t>
            </a:r>
            <a:r>
              <a:rPr lang="en-US" sz="2400" dirty="0">
                <a:solidFill>
                  <a:srgbClr val="252122"/>
                </a:solidFill>
                <a:latin typeface="Times New Roman"/>
              </a:rPr>
              <a:t> </a:t>
            </a:r>
          </a:p>
          <a:p>
            <a:pPr lvl="0" rtl="1"/>
            <a:r>
              <a:rPr lang="en-US" sz="2400" dirty="0" smtClean="0">
                <a:solidFill>
                  <a:srgbClr val="252122"/>
                </a:solidFill>
                <a:latin typeface="Times New Roman"/>
              </a:rPr>
              <a:t> -Posterior </a:t>
            </a:r>
            <a:r>
              <a:rPr lang="en-US" sz="2400" dirty="0">
                <a:solidFill>
                  <a:srgbClr val="252122"/>
                </a:solidFill>
                <a:latin typeface="Times New Roman"/>
              </a:rPr>
              <a:t>intercostal </a:t>
            </a:r>
            <a:r>
              <a:rPr lang="en-US" sz="2400" dirty="0" err="1" smtClean="0">
                <a:solidFill>
                  <a:srgbClr val="252122"/>
                </a:solidFill>
                <a:latin typeface="Times New Roman"/>
              </a:rPr>
              <a:t>vv</a:t>
            </a:r>
            <a:r>
              <a:rPr lang="en-US" sz="2400" dirty="0">
                <a:solidFill>
                  <a:srgbClr val="252122"/>
                </a:solidFill>
                <a:latin typeface="Times New Roman"/>
              </a:rPr>
              <a:t> → </a:t>
            </a:r>
            <a:r>
              <a:rPr lang="en-US" sz="2400" dirty="0" err="1" smtClean="0">
                <a:solidFill>
                  <a:srgbClr val="252122"/>
                </a:solidFill>
                <a:latin typeface="Times New Roman"/>
              </a:rPr>
              <a:t>azygos</a:t>
            </a:r>
            <a:r>
              <a:rPr lang="en-US" sz="2400" dirty="0" smtClean="0">
                <a:solidFill>
                  <a:srgbClr val="252122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rgbClr val="252122"/>
                </a:solidFill>
                <a:latin typeface="Times New Roman"/>
              </a:rPr>
              <a:t>vv</a:t>
            </a:r>
            <a:endParaRPr lang="en-US" sz="2400" dirty="0">
              <a:solidFill>
                <a:srgbClr val="252122"/>
              </a:solidFill>
              <a:latin typeface="Times New Roman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noProof="0" dirty="0" smtClean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baseline="0" dirty="0">
              <a:solidFill>
                <a:srgbClr val="242021"/>
              </a:solidFill>
              <a:latin typeface="Times New Roman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noProof="0" dirty="0" smtClean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baseline="0" dirty="0">
              <a:solidFill>
                <a:srgbClr val="242021"/>
              </a:solidFill>
              <a:latin typeface="Times New Roman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noProof="0" dirty="0" smtClean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kern="0" baseline="0" dirty="0">
              <a:solidFill>
                <a:srgbClr val="242021"/>
              </a:solidFill>
              <a:latin typeface="Times New Roman"/>
            </a:endParaRPr>
          </a:p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60246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457200"/>
            <a:ext cx="7620000" cy="5027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rtl="1" eaLnBrk="0" fontAlgn="base" hangingPunct="0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Lymphatic  drainage  of  ant.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Abd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 Wall</a:t>
            </a:r>
            <a:endParaRPr lang="en-US" sz="20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28600" rtl="1" eaLnBrk="0" fontAlgn="base" hangingPunct="0">
              <a:spcBef>
                <a:spcPts val="770"/>
              </a:spcBef>
            </a:pP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Superficial lymphatic vessels </a:t>
            </a:r>
          </a:p>
          <a:p>
            <a:pPr marL="228600" rtl="1" eaLnBrk="0" fontAlgn="base" hangingPunct="0">
              <a:spcBef>
                <a:spcPts val="770"/>
              </a:spcBef>
            </a:pPr>
            <a:r>
              <a:rPr lang="en-US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Above the umbilicus ……axillary lymph nodes </a:t>
            </a:r>
          </a:p>
          <a:p>
            <a:pPr marL="228600" rtl="1" eaLnBrk="0" fontAlgn="base" hangingPunct="0">
              <a:spcBef>
                <a:spcPts val="770"/>
              </a:spcBef>
            </a:pPr>
            <a:r>
              <a:rPr lang="en-US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Below the umbilicus …superficial inguinal  lymph nodes </a:t>
            </a:r>
          </a:p>
          <a:p>
            <a:pPr marL="228600" rtl="1" eaLnBrk="0" fontAlgn="base" hangingPunct="0">
              <a:spcBef>
                <a:spcPts val="770"/>
              </a:spcBef>
            </a:pPr>
            <a:endParaRPr lang="en-US" sz="20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rtl="1" eaLnBrk="0" fontAlgn="base" hangingPunct="0">
              <a:spcBef>
                <a:spcPts val="770"/>
              </a:spcBef>
            </a:pP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Deep lymphatic vessels </a:t>
            </a:r>
          </a:p>
          <a:p>
            <a:pPr marL="228600" rtl="1" eaLnBrk="0" fontAlgn="base" hangingPunct="0">
              <a:spcBef>
                <a:spcPts val="770"/>
              </a:spcBef>
            </a:pPr>
            <a:r>
              <a:rPr lang="en-US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Follow the arteries and drain to </a:t>
            </a:r>
          </a:p>
          <a:p>
            <a:pPr marL="228600" rtl="1" eaLnBrk="0" fontAlgn="base" hangingPunct="0">
              <a:spcBef>
                <a:spcPts val="770"/>
              </a:spcBef>
            </a:pPr>
            <a:r>
              <a:rPr lang="en-US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1-thoracic </a:t>
            </a:r>
            <a:r>
              <a:rPr lang="en-US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LN </a:t>
            </a:r>
          </a:p>
          <a:p>
            <a:pPr marL="228600" rtl="1" eaLnBrk="0" fontAlgn="base" hangingPunct="0">
              <a:spcBef>
                <a:spcPts val="770"/>
              </a:spcBef>
            </a:pPr>
            <a:r>
              <a:rPr lang="en-US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2-external iliac LN</a:t>
            </a:r>
          </a:p>
          <a:p>
            <a:pPr marL="228600" rtl="1" eaLnBrk="0" fontAlgn="base" hangingPunct="0">
              <a:spcBef>
                <a:spcPts val="770"/>
              </a:spcBef>
            </a:pPr>
            <a:r>
              <a:rPr lang="en-US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3-Posterior </a:t>
            </a:r>
            <a:r>
              <a:rPr lang="en-US" sz="20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mediastinal</a:t>
            </a:r>
            <a:r>
              <a:rPr lang="en-US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LN </a:t>
            </a:r>
          </a:p>
          <a:p>
            <a:pPr marL="228600" rtl="1" eaLnBrk="0" fontAlgn="base" hangingPunct="0">
              <a:spcBef>
                <a:spcPts val="770"/>
              </a:spcBef>
            </a:pPr>
            <a:r>
              <a:rPr lang="en-US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4-para </a:t>
            </a:r>
            <a:r>
              <a:rPr lang="en-US" sz="20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oartic</a:t>
            </a:r>
            <a:r>
              <a:rPr lang="en-US" sz="2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LN  </a:t>
            </a:r>
          </a:p>
          <a:p>
            <a:pPr marL="228600" rtl="1" eaLnBrk="0" fontAlgn="base" hangingPunct="0">
              <a:spcBef>
                <a:spcPts val="770"/>
              </a:spcBef>
            </a:pPr>
            <a:endParaRPr lang="en-US" sz="1600" dirty="0">
              <a:latin typeface="Times New Roman"/>
              <a:ea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905" y="2176670"/>
            <a:ext cx="3273564" cy="414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497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228600"/>
            <a:ext cx="7772400" cy="7940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rtl="1" fontAlgn="base">
              <a:lnSpc>
                <a:spcPct val="115000"/>
              </a:lnSpc>
              <a:spcAft>
                <a:spcPts val="1000"/>
              </a:spcAft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Nerve   supply of  ant   </a:t>
            </a:r>
            <a:r>
              <a:rPr lang="en-US" sz="2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abd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.  wall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</a:t>
            </a:r>
            <a:endParaRPr lang="en-US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rtl="1" fontAlgn="base">
              <a:spcBef>
                <a:spcPts val="770"/>
              </a:spcBef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Derived from the ventral rami of T7 to L1 </a:t>
            </a:r>
            <a:endParaRPr lang="en-US" sz="2000" dirty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rtl="1" fontAlgn="base">
              <a:spcBef>
                <a:spcPts val="770"/>
              </a:spcBef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1</a:t>
            </a: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-lower  intercostal n(T7- T11) 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rtl="1" fontAlgn="base">
              <a:spcBef>
                <a:spcPts val="770"/>
              </a:spcBef>
            </a:pP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2-subcostal  n (T12)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rtl="1" fontAlgn="base">
              <a:spcBef>
                <a:spcPts val="770"/>
              </a:spcBef>
            </a:pP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3-iliohypogasteric (L1)  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rtl="1" fontAlgn="base">
              <a:spcBef>
                <a:spcPts val="770"/>
              </a:spcBef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4-</a:t>
            </a: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ilioinguinal  n(L1</a:t>
            </a:r>
            <a:r>
              <a:rPr lang="pt-BR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)</a:t>
            </a:r>
          </a:p>
          <a:p>
            <a:pPr marL="228600" rtl="1" fontAlgn="base">
              <a:spcBef>
                <a:spcPts val="770"/>
              </a:spcBef>
            </a:pPr>
            <a:endParaRPr lang="pt-BR" sz="20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 rtl="1"/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Useful </a:t>
            </a:r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landmarks of  The </a:t>
            </a:r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dermatomes of the anterolateral abdominal wall</a:t>
            </a:r>
          </a:p>
          <a:p>
            <a:pPr lvl="0" rtl="1"/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are </a:t>
            </a:r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rtl="1"/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Superior to umbilicus ( T7,8,T9)</a:t>
            </a:r>
          </a:p>
          <a:p>
            <a:pPr lvl="0" rtl="1"/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Around umbilicus       T10</a:t>
            </a:r>
          </a:p>
          <a:p>
            <a:pPr lvl="0" rtl="1"/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Inferior to umbilicus     T11, T12, L1 </a:t>
            </a:r>
            <a:endParaRPr lang="en-US" sz="2000" dirty="0">
              <a:solidFill>
                <a:srgbClr val="231F2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rtl="1"/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 Dermatome T7: xiphoid process</a:t>
            </a:r>
          </a:p>
          <a:p>
            <a:pPr lvl="0" rtl="1"/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 Dermatome </a:t>
            </a:r>
            <a:r>
              <a:rPr lang="en-US" sz="20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Tl0: </a:t>
            </a:r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umbilicus</a:t>
            </a:r>
          </a:p>
          <a:p>
            <a:pPr lvl="0" rtl="1"/>
            <a:r>
              <a:rPr lang="en-US" sz="20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• Dermatome L1: pubi</a:t>
            </a:r>
            <a:r>
              <a:rPr lang="en-US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marL="228600" rtl="1" fontAlgn="base">
              <a:spcBef>
                <a:spcPts val="770"/>
              </a:spcBef>
            </a:pPr>
            <a:endParaRPr lang="pt-BR" sz="1600" dirty="0" smtClean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marL="228600" rtl="1" fontAlgn="base">
              <a:spcBef>
                <a:spcPts val="770"/>
              </a:spcBef>
            </a:pPr>
            <a:endParaRPr lang="pt-BR" sz="16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marL="228600" rtl="1" fontAlgn="base">
              <a:spcBef>
                <a:spcPts val="770"/>
              </a:spcBef>
            </a:pPr>
            <a:endParaRPr lang="pt-BR" sz="1600" dirty="0" smtClean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marL="228600" rtl="1" fontAlgn="base">
              <a:spcBef>
                <a:spcPts val="770"/>
              </a:spcBef>
            </a:pPr>
            <a:endParaRPr lang="pt-BR" sz="16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marL="228600" rtl="1" fontAlgn="base">
              <a:spcBef>
                <a:spcPts val="770"/>
              </a:spcBef>
            </a:pPr>
            <a:endParaRPr lang="pt-BR" sz="1600" dirty="0" smtClean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marL="228600" rtl="1" fontAlgn="base">
              <a:spcBef>
                <a:spcPts val="770"/>
              </a:spcBef>
            </a:pPr>
            <a:endParaRPr lang="pt-BR" sz="1600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marL="228600" rtl="1" fontAlgn="base">
              <a:spcBef>
                <a:spcPts val="770"/>
              </a:spcBef>
            </a:pPr>
            <a:endParaRPr lang="en-US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"/>
            <a:ext cx="2886075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33800"/>
            <a:ext cx="29718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041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381001"/>
            <a:ext cx="609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/>
            <a:endParaRPr lang="en-US" sz="2400" dirty="0">
              <a:solidFill>
                <a:srgbClr val="2F2B20"/>
              </a:solidFill>
              <a:latin typeface="Calibri"/>
            </a:endParaRPr>
          </a:p>
          <a:p>
            <a:pPr lvl="0" rtl="1"/>
            <a:endParaRPr lang="en-US" sz="2400" dirty="0">
              <a:solidFill>
                <a:srgbClr val="2F2B20"/>
              </a:solidFill>
              <a:latin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43" y="324678"/>
            <a:ext cx="7696200" cy="594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074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381000"/>
            <a:ext cx="7391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Structures ( layers ) of the anterior abdominal wall </a:t>
            </a: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From out side to inside </a:t>
            </a:r>
            <a:r>
              <a:rPr lang="en-US" sz="2400" dirty="0">
                <a:solidFill>
                  <a:srgbClr val="2F2B20"/>
                </a:solidFill>
                <a:latin typeface="Calibri"/>
              </a:rPr>
              <a:t>:  </a:t>
            </a: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endParaRPr lang="en-US" sz="2200" b="1" dirty="0" smtClean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1-Skin </a:t>
            </a:r>
            <a:endParaRPr lang="en-US" sz="2200" b="1" dirty="0">
              <a:solidFill>
                <a:srgbClr val="2F2B2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b="1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2-Superfiacial fascia </a:t>
            </a: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b="1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3-Deep fascia</a:t>
            </a: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b="1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4-Muscles </a:t>
            </a: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b="1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5-Transversalis fascia</a:t>
            </a: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b="1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6-Extra peritoneal fascia </a:t>
            </a: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b="1" dirty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7-Paraietal </a:t>
            </a:r>
            <a:r>
              <a:rPr lang="en-US" sz="2200" b="1" dirty="0" smtClean="0">
                <a:solidFill>
                  <a:srgbClr val="2F2B20"/>
                </a:solidFill>
                <a:latin typeface="Times New Roman" pitchFamily="18" charset="0"/>
                <a:cs typeface="Times New Roman" pitchFamily="18" charset="0"/>
              </a:rPr>
              <a:t>peritoneum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3959225" cy="467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181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318918"/>
            <a:ext cx="7010400" cy="4713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A9A57C"/>
              </a:buClr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Arial"/>
              </a:rPr>
              <a:t>1-skin  of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Times New Roman"/>
                <a:cs typeface="Arial"/>
              </a:rPr>
              <a:t> the abdominal  wall</a:t>
            </a:r>
          </a:p>
          <a:p>
            <a:pPr lvl="0" rtl="1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A9A57C"/>
              </a:buClr>
            </a:pPr>
            <a:r>
              <a:rPr lang="en-US" sz="2400" dirty="0" smtClean="0">
                <a:solidFill>
                  <a:srgbClr val="2F2B20"/>
                </a:solidFill>
                <a:latin typeface="Times New Roman"/>
                <a:ea typeface="Times New Roman"/>
                <a:cs typeface="Arial"/>
              </a:rPr>
              <a:t>The  </a:t>
            </a:r>
            <a:r>
              <a:rPr lang="en-US" sz="2400" dirty="0">
                <a:solidFill>
                  <a:srgbClr val="2F2B20"/>
                </a:solidFill>
                <a:latin typeface="Times New Roman"/>
                <a:ea typeface="Times New Roman"/>
                <a:cs typeface="Arial"/>
              </a:rPr>
              <a:t>most  important   characters   of  skin  of  abdomen   are :-</a:t>
            </a:r>
            <a:endParaRPr lang="en-US" sz="2400" dirty="0">
              <a:solidFill>
                <a:srgbClr val="2F2B20"/>
              </a:solidFill>
              <a:latin typeface="Calibri"/>
              <a:ea typeface="Calibri"/>
              <a:cs typeface="Arial"/>
            </a:endParaRPr>
          </a:p>
          <a:p>
            <a:pPr lvl="0" rtl="1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A9A57C"/>
              </a:buClr>
            </a:pPr>
            <a:r>
              <a:rPr lang="en-US" sz="2400" dirty="0">
                <a:solidFill>
                  <a:srgbClr val="2F2B20"/>
                </a:solidFill>
                <a:latin typeface="Times New Roman"/>
                <a:ea typeface="Times New Roman"/>
                <a:cs typeface="Arial"/>
              </a:rPr>
              <a:t>-Thin  , loosely attaches to the underlying  structures </a:t>
            </a:r>
            <a:r>
              <a:rPr lang="en-US" sz="2400" b="1" dirty="0">
                <a:solidFill>
                  <a:srgbClr val="2F2B20"/>
                </a:solidFill>
                <a:latin typeface="Times New Roman"/>
                <a:ea typeface="Times New Roman"/>
                <a:cs typeface="Arial"/>
              </a:rPr>
              <a:t>except the umbilicus </a:t>
            </a:r>
          </a:p>
          <a:p>
            <a:pPr lvl="0" rtl="1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A9A57C"/>
              </a:buClr>
            </a:pPr>
            <a:r>
              <a:rPr lang="en-US" sz="2400" dirty="0">
                <a:solidFill>
                  <a:srgbClr val="2F2B20"/>
                </a:solidFill>
                <a:latin typeface="Times New Roman"/>
                <a:ea typeface="Times New Roman"/>
                <a:cs typeface="Arial"/>
              </a:rPr>
              <a:t>The umbilicus is a scar representing the </a:t>
            </a:r>
            <a:endParaRPr lang="en-US" sz="2400" dirty="0" smtClean="0">
              <a:solidFill>
                <a:srgbClr val="2F2B20"/>
              </a:solidFill>
              <a:latin typeface="Times New Roman"/>
              <a:ea typeface="Times New Roman"/>
              <a:cs typeface="Arial"/>
            </a:endParaRPr>
          </a:p>
          <a:p>
            <a:pPr lvl="0" rtl="1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A9A57C"/>
              </a:buClr>
            </a:pPr>
            <a:r>
              <a:rPr lang="en-US" sz="2400" dirty="0" smtClean="0">
                <a:solidFill>
                  <a:srgbClr val="2F2B20"/>
                </a:solidFill>
                <a:latin typeface="Times New Roman"/>
                <a:ea typeface="Times New Roman"/>
                <a:cs typeface="Arial"/>
              </a:rPr>
              <a:t>site </a:t>
            </a:r>
            <a:r>
              <a:rPr lang="en-US" sz="2400" dirty="0">
                <a:solidFill>
                  <a:srgbClr val="2F2B20"/>
                </a:solidFill>
                <a:latin typeface="Times New Roman"/>
                <a:ea typeface="Times New Roman"/>
                <a:cs typeface="Arial"/>
              </a:rPr>
              <a:t>of attachment of the umbilical cord </a:t>
            </a:r>
            <a:endParaRPr lang="en-US" sz="2400" dirty="0" smtClean="0">
              <a:solidFill>
                <a:srgbClr val="2F2B20"/>
              </a:solidFill>
              <a:latin typeface="Times New Roman"/>
              <a:ea typeface="Times New Roman"/>
              <a:cs typeface="Arial"/>
            </a:endParaRPr>
          </a:p>
          <a:p>
            <a:pPr lvl="0" rtl="1" eaLnBrk="0" fontAlgn="base" hangingPunct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>
                <a:srgbClr val="A9A57C"/>
              </a:buClr>
            </a:pPr>
            <a:r>
              <a:rPr lang="en-US" sz="2400" dirty="0" smtClean="0">
                <a:solidFill>
                  <a:srgbClr val="2F2B20"/>
                </a:solidFill>
                <a:latin typeface="Times New Roman"/>
                <a:ea typeface="Times New Roman"/>
                <a:cs typeface="Arial"/>
              </a:rPr>
              <a:t>in </a:t>
            </a:r>
            <a:r>
              <a:rPr lang="en-US" sz="2400" dirty="0">
                <a:solidFill>
                  <a:srgbClr val="2F2B20"/>
                </a:solidFill>
                <a:latin typeface="Times New Roman"/>
                <a:ea typeface="Times New Roman"/>
                <a:cs typeface="Arial"/>
              </a:rPr>
              <a:t>the fetus , it is situated in lines alba </a:t>
            </a:r>
            <a:r>
              <a:rPr lang="en-US" sz="2200" dirty="0">
                <a:solidFill>
                  <a:srgbClr val="2F2B2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819400"/>
            <a:ext cx="2362200" cy="305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72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304800"/>
            <a:ext cx="7696200" cy="5053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3200" dirty="0" smtClean="0">
                <a:solidFill>
                  <a:srgbClr val="B22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2) Superficial Fascia</a:t>
            </a:r>
            <a:endParaRPr lang="en-US" sz="3200" dirty="0">
              <a:solidFill>
                <a:srgbClr val="B22D2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b="1" dirty="0">
                <a:solidFill>
                  <a:srgbClr val="231F20"/>
                </a:solidFill>
                <a:latin typeface="Times New Roman"/>
              </a:rPr>
              <a:t>The superficial fascia is divided into two layers: </a:t>
            </a: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b="1" dirty="0" smtClean="0">
                <a:solidFill>
                  <a:srgbClr val="C00000"/>
                </a:solidFill>
                <a:latin typeface="Times New Roman"/>
              </a:rPr>
              <a:t>1-Superficial </a:t>
            </a:r>
            <a:r>
              <a:rPr lang="en-US" sz="2200" b="1" dirty="0">
                <a:solidFill>
                  <a:srgbClr val="C00000"/>
                </a:solidFill>
                <a:latin typeface="Times New Roman"/>
              </a:rPr>
              <a:t>fatty layer (Camper's fascia) </a:t>
            </a: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b="1" dirty="0">
                <a:solidFill>
                  <a:srgbClr val="231F20"/>
                </a:solidFill>
                <a:latin typeface="Times New Roman"/>
              </a:rPr>
              <a:t>Continue with fascia over thorax and thigh</a:t>
            </a: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dirty="0">
                <a:solidFill>
                  <a:srgbClr val="231F20"/>
                </a:solidFill>
                <a:latin typeface="Times New Roman"/>
              </a:rPr>
              <a:t>In the scrotum, the fatty layer of the superficial fascia</a:t>
            </a: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dirty="0">
                <a:solidFill>
                  <a:srgbClr val="231F20"/>
                </a:solidFill>
                <a:latin typeface="Times New Roman"/>
              </a:rPr>
              <a:t>exists as a thin layer of smooth muscle, the </a:t>
            </a:r>
            <a:r>
              <a:rPr lang="en-US" sz="2200" b="1" dirty="0" err="1">
                <a:solidFill>
                  <a:srgbClr val="231F20"/>
                </a:solidFill>
                <a:latin typeface="Times New Roman"/>
              </a:rPr>
              <a:t>dartos</a:t>
            </a:r>
            <a:endParaRPr lang="en-US" sz="2200" b="1" dirty="0">
              <a:solidFill>
                <a:srgbClr val="231F20"/>
              </a:solidFill>
              <a:latin typeface="Times New Roman"/>
            </a:endParaRP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b="1" dirty="0">
                <a:solidFill>
                  <a:srgbClr val="231F20"/>
                </a:solidFill>
                <a:latin typeface="Times New Roman"/>
              </a:rPr>
              <a:t>muscle</a:t>
            </a: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b="1" dirty="0">
                <a:solidFill>
                  <a:srgbClr val="C00000"/>
                </a:solidFill>
                <a:latin typeface="Times New Roman"/>
              </a:rPr>
              <a:t>2- </a:t>
            </a:r>
            <a:r>
              <a:rPr lang="en-US" sz="2200" b="1" dirty="0" smtClean="0">
                <a:solidFill>
                  <a:srgbClr val="C00000"/>
                </a:solidFill>
                <a:latin typeface="Times New Roman"/>
              </a:rPr>
              <a:t>Deeper </a:t>
            </a:r>
            <a:r>
              <a:rPr lang="en-US" sz="2200" b="1" dirty="0">
                <a:solidFill>
                  <a:srgbClr val="C00000"/>
                </a:solidFill>
                <a:latin typeface="Times New Roman"/>
              </a:rPr>
              <a:t>membranous layer (</a:t>
            </a:r>
            <a:r>
              <a:rPr lang="en-US" sz="2200" b="1" dirty="0" err="1">
                <a:solidFill>
                  <a:srgbClr val="C00000"/>
                </a:solidFill>
                <a:latin typeface="Times New Roman"/>
              </a:rPr>
              <a:t>Scarpa's</a:t>
            </a:r>
            <a:r>
              <a:rPr lang="en-US" sz="2200" b="1" dirty="0">
                <a:solidFill>
                  <a:srgbClr val="C00000"/>
                </a:solidFill>
                <a:latin typeface="Times New Roman"/>
              </a:rPr>
              <a:t> fascia)</a:t>
            </a: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b="1" dirty="0" smtClean="0">
                <a:solidFill>
                  <a:srgbClr val="231F20"/>
                </a:solidFill>
                <a:latin typeface="Times New Roman"/>
              </a:rPr>
              <a:t>*Continue </a:t>
            </a:r>
            <a:r>
              <a:rPr lang="en-US" sz="2200" b="1" dirty="0">
                <a:solidFill>
                  <a:srgbClr val="231F20"/>
                </a:solidFill>
                <a:latin typeface="Times New Roman"/>
              </a:rPr>
              <a:t>in the </a:t>
            </a:r>
            <a:r>
              <a:rPr lang="en-US" sz="2200" b="1" dirty="0" smtClean="0">
                <a:solidFill>
                  <a:srgbClr val="231F20"/>
                </a:solidFill>
                <a:latin typeface="Times New Roman"/>
              </a:rPr>
              <a:t>perineum </a:t>
            </a:r>
            <a:r>
              <a:rPr lang="en-US" sz="2200" b="1" dirty="0">
                <a:solidFill>
                  <a:srgbClr val="231F20"/>
                </a:solidFill>
                <a:latin typeface="Times New Roman"/>
              </a:rPr>
              <a:t>as </a:t>
            </a:r>
            <a:endParaRPr lang="en-US" sz="2200" b="1" dirty="0" smtClean="0">
              <a:solidFill>
                <a:srgbClr val="231F20"/>
              </a:solidFill>
              <a:latin typeface="Times New Roman"/>
            </a:endParaRP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b="1" dirty="0" err="1" smtClean="0">
                <a:solidFill>
                  <a:srgbClr val="231F20"/>
                </a:solidFill>
                <a:latin typeface="Times New Roman"/>
              </a:rPr>
              <a:t>surpefacial</a:t>
            </a:r>
            <a:r>
              <a:rPr lang="en-US" sz="2200" b="1" dirty="0" smtClean="0">
                <a:solidFill>
                  <a:srgbClr val="231F20"/>
                </a:solidFill>
                <a:latin typeface="Times New Roman"/>
              </a:rPr>
              <a:t> </a:t>
            </a:r>
            <a:r>
              <a:rPr lang="en-US" sz="2200" b="1" dirty="0" err="1">
                <a:solidFill>
                  <a:srgbClr val="231F20"/>
                </a:solidFill>
                <a:latin typeface="Times New Roman"/>
              </a:rPr>
              <a:t>perineal</a:t>
            </a:r>
            <a:r>
              <a:rPr lang="en-US" sz="2200" b="1" dirty="0">
                <a:solidFill>
                  <a:srgbClr val="231F20"/>
                </a:solidFill>
                <a:latin typeface="Times New Roman"/>
              </a:rPr>
              <a:t> </a:t>
            </a:r>
            <a:r>
              <a:rPr lang="en-US" sz="2200" b="1" dirty="0" err="1">
                <a:solidFill>
                  <a:srgbClr val="231F20"/>
                </a:solidFill>
                <a:latin typeface="Times New Roman"/>
              </a:rPr>
              <a:t>fascai</a:t>
            </a:r>
            <a:r>
              <a:rPr lang="en-US" sz="2200" b="1" dirty="0">
                <a:solidFill>
                  <a:srgbClr val="231F20"/>
                </a:solidFill>
                <a:latin typeface="Times New Roman"/>
              </a:rPr>
              <a:t> ..called </a:t>
            </a:r>
            <a:r>
              <a:rPr lang="en-US" sz="2200" b="1" dirty="0" err="1">
                <a:solidFill>
                  <a:srgbClr val="231F20"/>
                </a:solidFill>
                <a:latin typeface="Times New Roman"/>
              </a:rPr>
              <a:t>Colles</a:t>
            </a:r>
            <a:r>
              <a:rPr lang="en-US" sz="2200" b="1" dirty="0">
                <a:solidFill>
                  <a:srgbClr val="231F20"/>
                </a:solidFill>
                <a:latin typeface="Times New Roman"/>
              </a:rPr>
              <a:t> fascia </a:t>
            </a:r>
            <a:endParaRPr lang="en-US" sz="2200" b="1" dirty="0" smtClean="0">
              <a:solidFill>
                <a:srgbClr val="231F20"/>
              </a:solidFill>
              <a:latin typeface="Times New Roman"/>
            </a:endParaRP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b="1" dirty="0" smtClean="0">
                <a:solidFill>
                  <a:srgbClr val="231F20"/>
                </a:solidFill>
                <a:latin typeface="Times New Roman"/>
              </a:rPr>
              <a:t>*And continues inferiorly to the  fascia of the </a:t>
            </a:r>
          </a:p>
          <a:p>
            <a:pPr marL="114300" lvl="0" rtl="1">
              <a:spcBef>
                <a:spcPct val="20000"/>
              </a:spcBef>
              <a:buClr>
                <a:srgbClr val="A9A57C"/>
              </a:buClr>
            </a:pPr>
            <a:r>
              <a:rPr lang="en-US" sz="2200" b="1" dirty="0" smtClean="0">
                <a:solidFill>
                  <a:srgbClr val="231F20"/>
                </a:solidFill>
                <a:latin typeface="Times New Roman"/>
              </a:rPr>
              <a:t>lower limbs and called fascia </a:t>
            </a:r>
            <a:r>
              <a:rPr lang="en-US" sz="2200" b="1" dirty="0" err="1" smtClean="0">
                <a:solidFill>
                  <a:srgbClr val="231F20"/>
                </a:solidFill>
                <a:latin typeface="Times New Roman"/>
              </a:rPr>
              <a:t>lata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14600"/>
            <a:ext cx="1997075" cy="361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78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534448"/>
            <a:ext cx="7543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/>
            <a:r>
              <a:rPr lang="en-US" sz="2800" b="1" dirty="0">
                <a:solidFill>
                  <a:srgbClr val="B22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3 - Deep Fascia</a:t>
            </a:r>
          </a:p>
          <a:p>
            <a:pPr lvl="0" rtl="1"/>
            <a:r>
              <a:rPr lang="en-US" sz="2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rtl="1"/>
            <a:r>
              <a:rPr lang="en-US" sz="2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8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thin layer of connective tissue covering </a:t>
            </a:r>
            <a:r>
              <a:rPr lang="en-US" sz="2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the muscles</a:t>
            </a:r>
            <a:r>
              <a:rPr lang="en-US" sz="28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. It lies </a:t>
            </a:r>
            <a:r>
              <a:rPr lang="en-US" sz="2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immediately </a:t>
            </a:r>
            <a:r>
              <a:rPr lang="en-US" sz="28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deep to the </a:t>
            </a:r>
            <a:r>
              <a:rPr lang="en-US" sz="2800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membranous  layer </a:t>
            </a:r>
            <a:r>
              <a:rPr lang="en-US" sz="2800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 superficial fascia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458956"/>
            <a:ext cx="77724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/>
            <a:r>
              <a:rPr lang="en-US" sz="3200" b="1" dirty="0">
                <a:solidFill>
                  <a:srgbClr val="B22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4- </a:t>
            </a:r>
            <a:r>
              <a:rPr lang="en-US" sz="3200" b="1" dirty="0" smtClean="0">
                <a:solidFill>
                  <a:srgbClr val="B22D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Muscles</a:t>
            </a:r>
            <a:endParaRPr lang="en-US" sz="2400" b="1" dirty="0">
              <a:solidFill>
                <a:srgbClr val="B22D24"/>
              </a:solidFill>
              <a:latin typeface="Arial"/>
            </a:endParaRPr>
          </a:p>
          <a:p>
            <a:pPr lvl="0" rtl="1"/>
            <a:r>
              <a:rPr lang="en-US" sz="2400" dirty="0">
                <a:solidFill>
                  <a:srgbClr val="231F20"/>
                </a:solidFill>
                <a:latin typeface="Times New Roman"/>
              </a:rPr>
              <a:t>The muscular layers include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five bilaterally paired muscles : </a:t>
            </a:r>
            <a:endParaRPr lang="en-US" sz="2400" dirty="0">
              <a:solidFill>
                <a:srgbClr val="231F20"/>
              </a:solidFill>
              <a:latin typeface="Times New Roman"/>
            </a:endParaRPr>
          </a:p>
          <a:p>
            <a:pPr lvl="0" rtl="1"/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1 )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Three 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antero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latreral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muscles   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…. </a:t>
            </a:r>
            <a:endParaRPr lang="en-US" sz="2400" dirty="0" smtClean="0">
              <a:solidFill>
                <a:srgbClr val="231F20"/>
              </a:solidFill>
              <a:latin typeface="Times New Roman"/>
            </a:endParaRPr>
          </a:p>
          <a:p>
            <a:pPr lvl="0" rtl="1"/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three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broad thin sheets of muscle that are most pronounced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    (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muscular ) posteriorly and  laterally and  become </a:t>
            </a:r>
            <a:r>
              <a:rPr lang="en-US" sz="2400" dirty="0" err="1">
                <a:solidFill>
                  <a:srgbClr val="231F20"/>
                </a:solidFill>
                <a:latin typeface="Times New Roman"/>
              </a:rPr>
              <a:t>aponeurotic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 anteriorly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 and medially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. From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exterior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(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superficial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) to interior ( deep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):  </a:t>
            </a:r>
            <a:endParaRPr lang="en-US" sz="2400" dirty="0">
              <a:solidFill>
                <a:srgbClr val="231F20"/>
              </a:solidFill>
              <a:latin typeface="Times New Roman"/>
            </a:endParaRPr>
          </a:p>
          <a:p>
            <a:pPr lvl="0" rtl="1"/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 </a:t>
            </a:r>
            <a:r>
              <a:rPr lang="en-US" sz="2400" b="1" dirty="0" smtClean="0">
                <a:solidFill>
                  <a:srgbClr val="231F20"/>
                </a:solidFill>
                <a:latin typeface="Times New Roman"/>
              </a:rPr>
              <a:t>1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) </a:t>
            </a:r>
            <a:r>
              <a:rPr lang="en-US" sz="2400" b="1" dirty="0" smtClean="0">
                <a:solidFill>
                  <a:srgbClr val="231F20"/>
                </a:solidFill>
                <a:latin typeface="Times New Roman"/>
              </a:rPr>
              <a:t>External oblique</a:t>
            </a:r>
          </a:p>
          <a:p>
            <a:pPr lvl="0" rtl="1"/>
            <a:r>
              <a:rPr lang="en-US" sz="2400" b="1" dirty="0" smtClean="0">
                <a:solidFill>
                  <a:srgbClr val="231F20"/>
                </a:solidFill>
                <a:latin typeface="Times New Roman"/>
              </a:rPr>
              <a:t> 2) internal oblique </a:t>
            </a:r>
          </a:p>
          <a:p>
            <a:pPr lvl="0" rtl="1"/>
            <a:r>
              <a:rPr lang="en-US" sz="2400" b="1" dirty="0" smtClean="0">
                <a:solidFill>
                  <a:srgbClr val="231F20"/>
                </a:solidFill>
                <a:latin typeface="Times New Roman"/>
              </a:rPr>
              <a:t> 3) Transverse </a:t>
            </a:r>
            <a:r>
              <a:rPr lang="en-US" sz="2400" b="1" dirty="0" err="1" smtClean="0">
                <a:solidFill>
                  <a:srgbClr val="231F20"/>
                </a:solidFill>
                <a:latin typeface="Times New Roman"/>
              </a:rPr>
              <a:t>abdominis</a:t>
            </a:r>
            <a:r>
              <a:rPr lang="en-US" sz="2400" b="1" dirty="0" smtClean="0">
                <a:solidFill>
                  <a:srgbClr val="231F20"/>
                </a:solidFill>
                <a:latin typeface="Times New Roman"/>
              </a:rPr>
              <a:t> muscle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 </a:t>
            </a:r>
            <a:endParaRPr lang="en-US" sz="2400" dirty="0">
              <a:solidFill>
                <a:srgbClr val="231F20"/>
              </a:solidFill>
              <a:latin typeface="Times New Roman"/>
            </a:endParaRPr>
          </a:p>
          <a:p>
            <a:pPr lvl="0" rtl="1"/>
            <a:endParaRPr lang="fr-FR" sz="2400" b="1" dirty="0" smtClean="0">
              <a:solidFill>
                <a:srgbClr val="231F20"/>
              </a:solidFill>
              <a:latin typeface="Times New Roman"/>
            </a:endParaRPr>
          </a:p>
          <a:p>
            <a:pPr lvl="0" rtl="1"/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2)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Two Anterior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( </a:t>
            </a:r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para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 median muscles )  include :</a:t>
            </a:r>
          </a:p>
          <a:p>
            <a:pPr lvl="0" rtl="1"/>
            <a:r>
              <a:rPr lang="en-US" sz="2400" b="1" dirty="0">
                <a:solidFill>
                  <a:srgbClr val="373535"/>
                </a:solidFill>
                <a:latin typeface="Times New Roman"/>
              </a:rPr>
              <a:t> 1 ) </a:t>
            </a:r>
            <a:r>
              <a:rPr lang="en-US" sz="2400" b="1" dirty="0" smtClean="0">
                <a:solidFill>
                  <a:srgbClr val="373535"/>
                </a:solidFill>
                <a:latin typeface="Times New Roman"/>
              </a:rPr>
              <a:t>Rectus </a:t>
            </a:r>
            <a:r>
              <a:rPr lang="en-US" sz="2400" b="1" dirty="0" err="1">
                <a:solidFill>
                  <a:srgbClr val="373535"/>
                </a:solidFill>
                <a:latin typeface="Times New Roman"/>
              </a:rPr>
              <a:t>abdominis</a:t>
            </a:r>
            <a:r>
              <a:rPr lang="en-US" sz="2400" b="1" dirty="0">
                <a:solidFill>
                  <a:srgbClr val="373535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373535"/>
                </a:solidFill>
                <a:latin typeface="Times New Roman"/>
              </a:rPr>
              <a:t>muscles form wide vertical straps</a:t>
            </a:r>
          </a:p>
          <a:p>
            <a:pPr lvl="0" rtl="1"/>
            <a:r>
              <a:rPr lang="en-US" sz="2400" dirty="0">
                <a:solidFill>
                  <a:srgbClr val="373535"/>
                </a:solidFill>
                <a:latin typeface="Times New Roman"/>
              </a:rPr>
              <a:t>on either side of the anterior midline </a:t>
            </a:r>
            <a:endParaRPr lang="en-US" sz="2400" dirty="0" smtClean="0">
              <a:solidFill>
                <a:srgbClr val="373535"/>
              </a:solidFill>
              <a:latin typeface="Times New Roman"/>
            </a:endParaRPr>
          </a:p>
          <a:p>
            <a:pPr lvl="0" rtl="1"/>
            <a:r>
              <a:rPr lang="en-US" sz="2400" dirty="0" smtClean="0">
                <a:solidFill>
                  <a:srgbClr val="373535"/>
                </a:solidFill>
                <a:latin typeface="Times New Roman"/>
              </a:rPr>
              <a:t>2</a:t>
            </a:r>
            <a:r>
              <a:rPr lang="en-US" sz="2400" dirty="0">
                <a:solidFill>
                  <a:srgbClr val="373535"/>
                </a:solidFill>
                <a:latin typeface="Times New Roman"/>
              </a:rPr>
              <a:t>) </a:t>
            </a:r>
            <a:r>
              <a:rPr lang="en-US" sz="2400" b="1" dirty="0" err="1">
                <a:solidFill>
                  <a:srgbClr val="373535"/>
                </a:solidFill>
                <a:latin typeface="Times New Roman"/>
              </a:rPr>
              <a:t>P</a:t>
            </a:r>
            <a:r>
              <a:rPr lang="en-US" sz="2400" b="1" dirty="0" err="1" smtClean="0">
                <a:solidFill>
                  <a:srgbClr val="373535"/>
                </a:solidFill>
                <a:latin typeface="Times New Roman"/>
              </a:rPr>
              <a:t>yramidalis</a:t>
            </a:r>
            <a:endParaRPr lang="en-US" sz="2400" b="1" dirty="0">
              <a:solidFill>
                <a:srgbClr val="373535"/>
              </a:solidFill>
              <a:latin typeface="Times New Roman"/>
            </a:endParaRPr>
          </a:p>
          <a:p>
            <a:pPr lvl="0" rtl="1"/>
            <a:endParaRPr lang="en-US" sz="2400" b="1" dirty="0">
              <a:solidFill>
                <a:srgbClr val="373535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2054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76201"/>
            <a:ext cx="8534400" cy="639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rtl="1" eaLnBrk="0" fontAlgn="base" hangingPunct="0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Muscles of abdominal wall</a:t>
            </a:r>
            <a:endParaRPr lang="en-US" sz="14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28600" lvl="0" rtl="1" fontAlgn="base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)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External 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oblique muscle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228600" lvl="0" rtl="1" fontAlgn="base">
              <a:spcBef>
                <a:spcPts val="770"/>
              </a:spcBef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Origin:-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outer  surface 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and inferior border of the  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lower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eight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ribs ( 5-12 )</a:t>
            </a:r>
            <a:endParaRPr lang="en-US" sz="2000" dirty="0">
              <a:solidFill>
                <a:srgbClr val="2F2B2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lvl="0" rtl="1" fontAlgn="base">
              <a:spcBef>
                <a:spcPts val="770"/>
              </a:spcBef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Direction  of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fibers 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downward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, for wards and 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medially</a:t>
            </a:r>
            <a:endParaRPr lang="en-US" sz="2000" dirty="0">
              <a:solidFill>
                <a:srgbClr val="2F2B2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lvl="0" rtl="1" fontAlgn="base">
              <a:spcBef>
                <a:spcPts val="770"/>
              </a:spcBef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Insertion :-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Xiphoid  Process , 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Linea alba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pubic  crest,  pubic  tubercle &amp; 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iliac 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crest</a:t>
            </a:r>
            <a:endParaRPr lang="en-US" sz="2000" dirty="0">
              <a:solidFill>
                <a:srgbClr val="2F2B2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lvl="0" rtl="1" fontAlgn="base">
              <a:spcBef>
                <a:spcPts val="770"/>
              </a:spcBef>
            </a:pPr>
            <a:r>
              <a:rPr lang="ar-IQ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N   supply :-  </a:t>
            </a:r>
            <a:endParaRPr lang="en-US" sz="2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228600" lvl="0" rtl="1" fontAlgn="base">
              <a:spcBef>
                <a:spcPts val="770"/>
              </a:spcBef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1- lower 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6 thoracic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nerves  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(T7 –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T12 )</a:t>
            </a:r>
          </a:p>
          <a:p>
            <a:pPr marL="228600" lvl="0" rtl="1" fontAlgn="base">
              <a:spcBef>
                <a:spcPts val="770"/>
              </a:spcBef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2-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ilio-hypogastric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and </a:t>
            </a:r>
            <a:r>
              <a:rPr lang="en-US" sz="2000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ilio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inguinal nerves  ( L1  )</a:t>
            </a:r>
          </a:p>
          <a:p>
            <a:pPr marL="228600" lvl="0" rtl="1" fontAlgn="base">
              <a:spcBef>
                <a:spcPts val="770"/>
              </a:spcBef>
            </a:pP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Actions </a:t>
            </a:r>
          </a:p>
          <a:p>
            <a:pPr marL="228600" lvl="0" rtl="1" fontAlgn="base">
              <a:spcBef>
                <a:spcPts val="770"/>
              </a:spcBef>
            </a:pPr>
            <a:r>
              <a:rPr lang="en-US" sz="20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-Supports </a:t>
            </a:r>
            <a:r>
              <a:rPr lang="en-US" sz="2000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abdominal </a:t>
            </a:r>
            <a:r>
              <a:rPr lang="en-US" sz="20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contents </a:t>
            </a:r>
          </a:p>
          <a:p>
            <a:pPr marL="228600" lvl="0" rtl="1" fontAlgn="base">
              <a:spcBef>
                <a:spcPts val="770"/>
              </a:spcBef>
            </a:pPr>
            <a:r>
              <a:rPr lang="en-US" sz="2000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0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Compress  abdominal contents</a:t>
            </a:r>
          </a:p>
          <a:p>
            <a:pPr marL="228600" lvl="0" rtl="1" fontAlgn="base">
              <a:spcBef>
                <a:spcPts val="770"/>
              </a:spcBef>
            </a:pPr>
            <a:r>
              <a:rPr lang="en-US" sz="20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-Assists in </a:t>
            </a:r>
            <a:r>
              <a:rPr lang="en-US" sz="2000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flexing </a:t>
            </a:r>
            <a:r>
              <a:rPr lang="en-US" sz="20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and rotation </a:t>
            </a:r>
            <a:r>
              <a:rPr lang="en-US" sz="2000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trunk </a:t>
            </a:r>
          </a:p>
          <a:p>
            <a:pPr marL="228600" lvl="0" rtl="1" fontAlgn="base">
              <a:spcBef>
                <a:spcPts val="770"/>
              </a:spcBef>
            </a:pPr>
            <a:r>
              <a:rPr lang="en-US" sz="20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 -Assists in forced </a:t>
            </a:r>
            <a:r>
              <a:rPr lang="en-US" sz="2000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expiration, micturition </a:t>
            </a:r>
            <a:r>
              <a:rPr lang="en-US" sz="2000" b="1" dirty="0" smtClean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,defecation , </a:t>
            </a:r>
            <a:r>
              <a:rPr lang="en-US" sz="2000" b="1" dirty="0">
                <a:solidFill>
                  <a:srgbClr val="231F20"/>
                </a:solidFill>
                <a:latin typeface="Times New Roman" pitchFamily="18" charset="0"/>
                <a:cs typeface="Times New Roman" pitchFamily="18" charset="0"/>
              </a:rPr>
              <a:t>parturition, and</a:t>
            </a:r>
          </a:p>
          <a:p>
            <a:pPr lvl="0" rtl="1"/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and vomiting</a:t>
            </a:r>
            <a:r>
              <a:rPr lang="en-US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20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95600"/>
            <a:ext cx="27971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962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228601"/>
            <a:ext cx="670560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1"/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-* A triangular-shaped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defect in the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external oblique </a:t>
            </a:r>
            <a:r>
              <a:rPr lang="en-US" sz="2400" dirty="0" err="1" smtClean="0">
                <a:solidFill>
                  <a:srgbClr val="231F20"/>
                </a:solidFill>
                <a:latin typeface="Times New Roman"/>
              </a:rPr>
              <a:t>aponeurosis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 lies 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Immediately above and medial </a:t>
            </a:r>
            <a:r>
              <a:rPr lang="en-US" sz="2400" dirty="0">
                <a:solidFill>
                  <a:srgbClr val="231F20"/>
                </a:solidFill>
                <a:latin typeface="Arial"/>
              </a:rPr>
              <a:t>to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the pubic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tubercle.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Called …</a:t>
            </a:r>
            <a:r>
              <a:rPr lang="en-US" sz="2400" b="1" dirty="0" smtClean="0">
                <a:solidFill>
                  <a:srgbClr val="231F20"/>
                </a:solidFill>
                <a:latin typeface="Times New Roman"/>
              </a:rPr>
              <a:t>superficial inguinal ring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.</a:t>
            </a:r>
            <a:endParaRPr lang="en-US" sz="2400" dirty="0">
              <a:solidFill>
                <a:srgbClr val="231F20"/>
              </a:solidFill>
              <a:latin typeface="Times New Roman"/>
            </a:endParaRPr>
          </a:p>
          <a:p>
            <a:pPr lvl="0" rtl="1"/>
            <a:r>
              <a:rPr lang="en-US" sz="2400" dirty="0">
                <a:solidFill>
                  <a:srgbClr val="231F20"/>
                </a:solidFill>
                <a:latin typeface="Times New Roman"/>
              </a:rPr>
              <a:t>The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spermatic 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cord (or round ligament of the uterus) passes through this opening </a:t>
            </a:r>
            <a:endParaRPr lang="en-US" sz="2400" dirty="0" smtClean="0">
              <a:solidFill>
                <a:srgbClr val="231F20"/>
              </a:solidFill>
              <a:latin typeface="Times New Roman"/>
            </a:endParaRPr>
          </a:p>
          <a:p>
            <a:pPr lvl="0" rtl="1"/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* The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lower border of the </a:t>
            </a:r>
            <a:r>
              <a:rPr lang="en-US" sz="2400" dirty="0" err="1">
                <a:solidFill>
                  <a:srgbClr val="231F20"/>
                </a:solidFill>
                <a:latin typeface="Times New Roman"/>
              </a:rPr>
              <a:t>aponeurosis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 is folded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backward on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itself between the anterior superior iliac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spine and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the pubic tubercle, forming </a:t>
            </a:r>
            <a:r>
              <a:rPr lang="en-US" sz="2400" b="1" dirty="0">
                <a:solidFill>
                  <a:srgbClr val="231F20"/>
                </a:solidFill>
                <a:latin typeface="Times New Roman"/>
              </a:rPr>
              <a:t>the  </a:t>
            </a:r>
            <a:r>
              <a:rPr lang="en-US" sz="2400" b="1" dirty="0" smtClean="0">
                <a:solidFill>
                  <a:srgbClr val="231F20"/>
                </a:solidFill>
                <a:latin typeface="Times New Roman"/>
              </a:rPr>
              <a:t>inguinal ligament </a:t>
            </a:r>
            <a:endParaRPr lang="ar-IQ" sz="2400" b="1" dirty="0">
              <a:solidFill>
                <a:srgbClr val="231F20"/>
              </a:solidFill>
              <a:latin typeface="Times New Roman"/>
              <a:cs typeface="Arial"/>
            </a:endParaRPr>
          </a:p>
          <a:p>
            <a:pPr lvl="0" rtl="1"/>
            <a:endParaRPr lang="ar-IQ" sz="2400" dirty="0">
              <a:solidFill>
                <a:srgbClr val="231F20"/>
              </a:solidFill>
              <a:latin typeface="Times New Roman"/>
              <a:cs typeface="Arial"/>
            </a:endParaRPr>
          </a:p>
          <a:p>
            <a:pPr lvl="0" rtl="1"/>
            <a:r>
              <a:rPr lang="en-US" sz="2400" b="1" dirty="0" smtClean="0">
                <a:latin typeface="Times New Roman"/>
              </a:rPr>
              <a:t> *The lacunar ligament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extends backward and upward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from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the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medial end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of the inguinal ligament </a:t>
            </a:r>
            <a:r>
              <a:rPr lang="en-US" sz="2400" dirty="0">
                <a:solidFill>
                  <a:srgbClr val="231F20"/>
                </a:solidFill>
                <a:latin typeface="Arial"/>
              </a:rPr>
              <a:t>to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the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srgbClr val="231F20"/>
                </a:solidFill>
                <a:latin typeface="Times New Roman"/>
              </a:rPr>
              <a:t>pectineal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line on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the superior </a:t>
            </a:r>
            <a:r>
              <a:rPr lang="en-US" sz="2400" dirty="0">
                <a:solidFill>
                  <a:srgbClr val="231F20"/>
                </a:solidFill>
                <a:latin typeface="Times New Roman"/>
              </a:rPr>
              <a:t>ramus of the </a:t>
            </a:r>
            <a:r>
              <a:rPr lang="en-US" sz="2400" dirty="0" smtClean="0">
                <a:solidFill>
                  <a:srgbClr val="231F20"/>
                </a:solidFill>
                <a:latin typeface="Times New Roman"/>
              </a:rPr>
              <a:t>pubis , its sharp free edge formed the medial margin of femoral ring </a:t>
            </a:r>
            <a:r>
              <a:rPr lang="en-US" sz="2800" dirty="0" smtClean="0">
                <a:solidFill>
                  <a:srgbClr val="231F20"/>
                </a:solidFill>
                <a:latin typeface="Times New Roman"/>
              </a:rPr>
              <a:t>.</a:t>
            </a:r>
            <a:endParaRPr lang="ar-IQ" sz="2800" dirty="0">
              <a:solidFill>
                <a:srgbClr val="231F20"/>
              </a:solidFill>
              <a:latin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434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Custom 1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796</TotalTime>
  <Words>1418</Words>
  <Application>Microsoft Office PowerPoint</Application>
  <PresentationFormat>عرض على الشاشة (3:4)‏</PresentationFormat>
  <Paragraphs>207</Paragraphs>
  <Slides>25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6" baseType="lpstr">
      <vt:lpstr>Solstice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Microsoft (C)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DR.Ahmed Saker</dc:creator>
  <cp:lastModifiedBy>DR.Ahmed Saker 2o1O</cp:lastModifiedBy>
  <cp:revision>59</cp:revision>
  <dcterms:created xsi:type="dcterms:W3CDTF">2021-10-22T02:25:31Z</dcterms:created>
  <dcterms:modified xsi:type="dcterms:W3CDTF">2021-10-25T05:48:57Z</dcterms:modified>
</cp:coreProperties>
</file>