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7" r:id="rId3"/>
    <p:sldId id="258" r:id="rId4"/>
    <p:sldId id="266" r:id="rId5"/>
    <p:sldId id="259" r:id="rId6"/>
    <p:sldId id="260" r:id="rId7"/>
    <p:sldId id="278" r:id="rId8"/>
    <p:sldId id="283" r:id="rId9"/>
    <p:sldId id="261" r:id="rId10"/>
    <p:sldId id="277" r:id="rId11"/>
    <p:sldId id="281" r:id="rId12"/>
    <p:sldId id="279" r:id="rId13"/>
    <p:sldId id="285" r:id="rId14"/>
    <p:sldId id="280" r:id="rId15"/>
    <p:sldId id="271" r:id="rId16"/>
    <p:sldId id="282" r:id="rId17"/>
    <p:sldId id="284" r:id="rId18"/>
    <p:sldId id="272" r:id="rId19"/>
    <p:sldId id="273" r:id="rId20"/>
    <p:sldId id="274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2002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3168" y="-8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C251C232-2DA0-486B-AACC-F092D55A9BB2}" type="datetimeFigureOut">
              <a:rPr lang="ar-SA" smtClean="0"/>
              <a:t>19/03/1443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979A6E04-8260-4A66-A1B5-3627B30154C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655503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7E8E5D-A0DD-4F2F-BD98-432072B784B8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55767E-E423-4B6A-ADC4-395CBE465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818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55767E-E423-4B6A-ADC4-395CBE46591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402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1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2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1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30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4" y="274641"/>
            <a:ext cx="1777471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7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1" y="1444295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444295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3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3" y="6407945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3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7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3" y="5791254"/>
            <a:ext cx="3402315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9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7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3" y="5791254"/>
            <a:ext cx="3402315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9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9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3" y="6407945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5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685800"/>
            <a:ext cx="7543800" cy="2438400"/>
          </a:xfrm>
        </p:spPr>
        <p:txBody>
          <a:bodyPr>
            <a:noAutofit/>
          </a:bodyPr>
          <a:lstStyle/>
          <a:p>
            <a:pPr algn="ctr"/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6000" dirty="0"/>
              <a:t/>
            </a:r>
            <a:br>
              <a:rPr lang="en-US" sz="6000" dirty="0"/>
            </a:br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6000" i="1" dirty="0">
                <a:solidFill>
                  <a:schemeClr val="accent2"/>
                </a:solidFill>
                <a:latin typeface="Bodoni MT Condensed" pitchFamily="18" charset="0"/>
              </a:rPr>
              <a:t/>
            </a:r>
            <a:br>
              <a:rPr lang="en-US" sz="6000" i="1" dirty="0">
                <a:solidFill>
                  <a:schemeClr val="accent2"/>
                </a:solidFill>
                <a:latin typeface="Bodoni MT Condensed" pitchFamily="18" charset="0"/>
              </a:rPr>
            </a:br>
            <a:r>
              <a:rPr lang="en-US" sz="6000" i="1" dirty="0" smtClean="0">
                <a:solidFill>
                  <a:schemeClr val="accent2"/>
                </a:solidFill>
                <a:latin typeface="Bodoni MT Condensed" pitchFamily="18" charset="0"/>
              </a:rPr>
              <a:t>Blood typing &amp; transfusion</a:t>
            </a:r>
            <a:br>
              <a:rPr lang="en-US" sz="6000" i="1" dirty="0" smtClean="0">
                <a:solidFill>
                  <a:schemeClr val="accent2"/>
                </a:solidFill>
                <a:latin typeface="Bodoni MT Condensed" pitchFamily="18" charset="0"/>
              </a:rPr>
            </a:br>
            <a:r>
              <a:rPr lang="en-US" sz="6000" i="1" dirty="0" smtClean="0">
                <a:solidFill>
                  <a:srgbClr val="0070C0"/>
                </a:solidFill>
                <a:latin typeface="Bodoni MT Condensed" pitchFamily="18" charset="0"/>
              </a:rPr>
              <a:t>Physiology</a:t>
            </a:r>
            <a:r>
              <a:rPr lang="en-US" sz="6000" i="1" dirty="0" smtClean="0">
                <a:solidFill>
                  <a:schemeClr val="accent2"/>
                </a:solidFill>
                <a:latin typeface="Bodoni MT Condensed" pitchFamily="18" charset="0"/>
              </a:rPr>
              <a:t>  </a:t>
            </a:r>
            <a:br>
              <a:rPr lang="en-US" sz="6000" i="1" dirty="0" smtClean="0">
                <a:solidFill>
                  <a:schemeClr val="accent2"/>
                </a:solidFill>
                <a:latin typeface="Bodoni MT Condensed" pitchFamily="18" charset="0"/>
              </a:rPr>
            </a:br>
            <a:r>
              <a:rPr lang="en-US" sz="6000" i="1" dirty="0" smtClean="0">
                <a:solidFill>
                  <a:schemeClr val="accent2"/>
                </a:solidFill>
                <a:latin typeface="Bodoni MT Condensed" pitchFamily="18" charset="0"/>
              </a:rPr>
              <a:t>Lecture Three </a:t>
            </a:r>
            <a:r>
              <a:rPr lang="en-US" sz="6000" i="1" dirty="0" smtClean="0">
                <a:solidFill>
                  <a:schemeClr val="accent2"/>
                </a:solidFill>
                <a:latin typeface="Bodoni MT Condensed" pitchFamily="18" charset="0"/>
              </a:rPr>
              <a:t> </a:t>
            </a:r>
            <a:endParaRPr lang="en-US" sz="6000" i="1" dirty="0">
              <a:solidFill>
                <a:schemeClr val="accent2"/>
              </a:solidFill>
              <a:latin typeface="Bodoni MT Condensed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noFill/>
        </p:spPr>
        <p:txBody>
          <a:bodyPr>
            <a:noAutofit/>
          </a:bodyPr>
          <a:lstStyle/>
          <a:p>
            <a:pPr algn="l"/>
            <a:r>
              <a:rPr lang="en-US" sz="40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radley Hand ITC" pitchFamily="66" charset="0"/>
              </a:rPr>
              <a:t>By </a:t>
            </a:r>
          </a:p>
          <a:p>
            <a:pPr algn="l"/>
            <a:r>
              <a:rPr lang="en-US" sz="4000" b="1" i="1" dirty="0" smtClean="0">
                <a:solidFill>
                  <a:schemeClr val="accent5"/>
                </a:solidFill>
                <a:latin typeface="Bradley Hand ITC" pitchFamily="66" charset="0"/>
              </a:rPr>
              <a:t>Dr. </a:t>
            </a:r>
            <a:r>
              <a:rPr lang="en-US" sz="4000" b="1" i="1" dirty="0" err="1" smtClean="0">
                <a:solidFill>
                  <a:schemeClr val="accent5"/>
                </a:solidFill>
                <a:latin typeface="Bradley Hand ITC" pitchFamily="66" charset="0"/>
              </a:rPr>
              <a:t>Suroor</a:t>
            </a:r>
            <a:r>
              <a:rPr lang="en-US" sz="4000" b="1" i="1" dirty="0" smtClean="0">
                <a:solidFill>
                  <a:schemeClr val="accent5"/>
                </a:solidFill>
                <a:latin typeface="Bradley Hand ITC" pitchFamily="66" charset="0"/>
              </a:rPr>
              <a:t> Mohammed</a:t>
            </a:r>
            <a:endParaRPr lang="en-US" sz="4000" b="1" i="1" dirty="0">
              <a:solidFill>
                <a:schemeClr val="accent5"/>
              </a:solidFill>
              <a:latin typeface="Bradley Hand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5635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304801"/>
            <a:ext cx="8382000" cy="5702491"/>
          </a:xfrm>
        </p:spPr>
        <p:txBody>
          <a:bodyPr/>
          <a:lstStyle/>
          <a:p>
            <a:r>
              <a:rPr lang="en-US" dirty="0"/>
              <a:t>If the wrong blood type is used, the person’s own immune system immediately attacks the donor’s blood and causes </a:t>
            </a:r>
            <a:r>
              <a:rPr lang="en-US" dirty="0" smtClean="0"/>
              <a:t>clumps </a:t>
            </a:r>
            <a:r>
              <a:rPr lang="en-US" dirty="0"/>
              <a:t>and RBC </a:t>
            </a:r>
            <a:r>
              <a:rPr lang="en-US" dirty="0" smtClean="0"/>
              <a:t>destruction(hemolysis) </a:t>
            </a:r>
            <a:r>
              <a:rPr lang="en-US" dirty="0"/>
              <a:t>that can lead to total kidney failure and death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2" y="2901757"/>
            <a:ext cx="7662863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468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304801"/>
            <a:ext cx="8382000" cy="5702491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3200" b="1" dirty="0">
                <a:solidFill>
                  <a:schemeClr val="accent5"/>
                </a:solidFill>
                <a:latin typeface="Bahnschrift" pitchFamily="34" charset="0"/>
              </a:rPr>
              <a:t>Transfusion </a:t>
            </a:r>
            <a:r>
              <a:rPr lang="en-US" sz="3200" b="1" dirty="0" smtClean="0">
                <a:solidFill>
                  <a:schemeClr val="accent5"/>
                </a:solidFill>
                <a:latin typeface="Bahnschrift" pitchFamily="34" charset="0"/>
              </a:rPr>
              <a:t>reaction</a:t>
            </a:r>
            <a:endParaRPr lang="en-US" b="1" dirty="0">
              <a:solidFill>
                <a:schemeClr val="accent5"/>
              </a:solidFill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Plasma antibody meets its specific surface antigen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Blood will agglutinate and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hemolysis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If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donor and recipient blood types not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compatible.</a:t>
            </a:r>
            <a:endParaRPr lang="en-US" dirty="0"/>
          </a:p>
          <a:p>
            <a:pPr marL="109728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Type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has no AB antibodies so can receive any ABO type blood called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Universal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recipients.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Type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have neither antigen so can donate to any other ABO type called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Universal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donors.</a:t>
            </a:r>
            <a:endParaRPr lang="en-US" dirty="0" smtClean="0"/>
          </a:p>
          <a:p>
            <a:pPr marL="109728" indent="0">
              <a:buNone/>
            </a:pPr>
            <a:r>
              <a:rPr lang="en-US" sz="2400" b="1" dirty="0">
                <a:solidFill>
                  <a:schemeClr val="accent5"/>
                </a:solidFill>
              </a:rPr>
              <a:t>Transfusion Reactions resulting from  mismatched </a:t>
            </a:r>
            <a:endParaRPr lang="en-US" sz="2400" b="1" dirty="0" smtClean="0">
              <a:solidFill>
                <a:schemeClr val="accent5"/>
              </a:solidFill>
            </a:endParaRPr>
          </a:p>
          <a:p>
            <a:pPr marL="109728" indent="0">
              <a:buNone/>
            </a:pPr>
            <a:r>
              <a:rPr lang="en-US" sz="2400" b="1" dirty="0" smtClean="0">
                <a:solidFill>
                  <a:schemeClr val="accent5"/>
                </a:solidFill>
              </a:rPr>
              <a:t>blood</a:t>
            </a:r>
            <a:r>
              <a:rPr lang="en-US" sz="2400" b="1" dirty="0">
                <a:solidFill>
                  <a:schemeClr val="accent5"/>
                </a:solidFill>
              </a:rPr>
              <a:t> </a:t>
            </a:r>
            <a:r>
              <a:rPr lang="en-US" sz="2400" b="1" dirty="0" smtClean="0">
                <a:solidFill>
                  <a:schemeClr val="accent5"/>
                </a:solidFill>
              </a:rPr>
              <a:t>types lead to</a:t>
            </a:r>
            <a:r>
              <a:rPr lang="en-US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:</a:t>
            </a:r>
            <a:r>
              <a:rPr lang="en-US" dirty="0"/>
              <a:t> </a:t>
            </a:r>
          </a:p>
          <a:p>
            <a:r>
              <a:rPr lang="en-US" sz="2200" dirty="0" smtClean="0"/>
              <a:t>Agglutination</a:t>
            </a:r>
            <a:r>
              <a:rPr lang="en-US" sz="2200" dirty="0"/>
              <a:t> and delayed hemolysis of  donor’s RBC (or immediate intravascular  hemolysis)→ Jaundice  </a:t>
            </a:r>
            <a:endParaRPr lang="en-US" sz="2200" dirty="0" smtClean="0"/>
          </a:p>
          <a:p>
            <a:r>
              <a:rPr lang="en-US" sz="2200" dirty="0" smtClean="0"/>
              <a:t>Renal</a:t>
            </a:r>
            <a:r>
              <a:rPr lang="en-US" sz="2200" dirty="0"/>
              <a:t> failure: </a:t>
            </a:r>
            <a:r>
              <a:rPr lang="en-US" sz="2200" dirty="0" smtClean="0"/>
              <a:t>Renal</a:t>
            </a:r>
            <a:r>
              <a:rPr lang="en-US" sz="2200" dirty="0"/>
              <a:t> tubular blockage by hemoglobin</a:t>
            </a:r>
          </a:p>
        </p:txBody>
      </p:sp>
    </p:spTree>
    <p:extLst>
      <p:ext uri="{BB962C8B-B14F-4D97-AF65-F5344CB8AC3E}">
        <p14:creationId xmlns:p14="http://schemas.microsoft.com/office/powerpoint/2010/main" val="151524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685801"/>
            <a:ext cx="8458200" cy="5321491"/>
          </a:xfrm>
        </p:spPr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term "</a:t>
            </a:r>
            <a:r>
              <a:rPr lang="en-US" dirty="0">
                <a:solidFill>
                  <a:srgbClr val="FF0000"/>
                </a:solidFill>
              </a:rPr>
              <a:t>Rh-positive</a:t>
            </a:r>
            <a:r>
              <a:rPr lang="en-US" dirty="0"/>
              <a:t>" </a:t>
            </a:r>
            <a:r>
              <a:rPr lang="en-US" dirty="0" smtClean="0"/>
              <a:t>means </a:t>
            </a:r>
            <a:r>
              <a:rPr lang="en-US" dirty="0"/>
              <a:t>that the individual has </a:t>
            </a:r>
            <a:r>
              <a:rPr lang="en-US" dirty="0" err="1"/>
              <a:t>agglutinogen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D</a:t>
            </a:r>
            <a:r>
              <a:rPr lang="en-US" dirty="0"/>
              <a:t>. The "</a:t>
            </a:r>
            <a:r>
              <a:rPr lang="en-US" dirty="0">
                <a:solidFill>
                  <a:srgbClr val="00B050"/>
                </a:solidFill>
              </a:rPr>
              <a:t>Rh-negative</a:t>
            </a:r>
            <a:r>
              <a:rPr lang="en-US" dirty="0"/>
              <a:t>" individual has </a:t>
            </a:r>
            <a:r>
              <a:rPr lang="en-US" dirty="0">
                <a:solidFill>
                  <a:srgbClr val="00B050"/>
                </a:solidFill>
              </a:rPr>
              <a:t>no</a:t>
            </a:r>
            <a:r>
              <a:rPr lang="en-US" dirty="0"/>
              <a:t> </a:t>
            </a:r>
            <a:r>
              <a:rPr lang="en-US" dirty="0">
                <a:solidFill>
                  <a:srgbClr val="00B050"/>
                </a:solidFill>
              </a:rPr>
              <a:t>D</a:t>
            </a:r>
            <a:r>
              <a:rPr lang="en-US" dirty="0"/>
              <a:t> antigen and forms the anti-D agglutinin when injected with D-positive cells</a:t>
            </a:r>
            <a:r>
              <a:rPr lang="en-US" dirty="0" smtClean="0"/>
              <a:t>.</a:t>
            </a:r>
          </a:p>
          <a:p>
            <a:r>
              <a:rPr lang="en-US" dirty="0" smtClean="0"/>
              <a:t>  85% </a:t>
            </a:r>
            <a:r>
              <a:rPr lang="en-US" dirty="0"/>
              <a:t>of Caucasians are D-positive and 15% are D-negative; over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99% </a:t>
            </a:r>
            <a:r>
              <a:rPr lang="en-US" dirty="0"/>
              <a:t>of Asians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are D-positive</a:t>
            </a:r>
            <a:r>
              <a:rPr lang="en-US" dirty="0"/>
              <a:t>. </a:t>
            </a:r>
            <a:endParaRPr lang="en-US" dirty="0" smtClean="0"/>
          </a:p>
          <a:p>
            <a:pPr marL="109728" indent="0">
              <a:buNone/>
            </a:pPr>
            <a:endParaRPr lang="en-US" dirty="0" smtClean="0"/>
          </a:p>
          <a:p>
            <a:r>
              <a:rPr lang="en-US" sz="3900" b="1" u="sng" dirty="0">
                <a:solidFill>
                  <a:schemeClr val="accent5"/>
                </a:solidFill>
                <a:latin typeface="Bradley Hand ITC" pitchFamily="66" charset="0"/>
              </a:rPr>
              <a:t>Differences between ABO and Rh </a:t>
            </a:r>
            <a:r>
              <a:rPr lang="en-US" sz="3900" b="1" u="sng" dirty="0" err="1">
                <a:solidFill>
                  <a:schemeClr val="accent5"/>
                </a:solidFill>
                <a:latin typeface="Bradley Hand ITC" pitchFamily="66" charset="0"/>
              </a:rPr>
              <a:t>Ab</a:t>
            </a:r>
            <a:r>
              <a:rPr lang="en-US" sz="3900" b="1" u="sng" dirty="0">
                <a:solidFill>
                  <a:schemeClr val="accent5"/>
                </a:solidFill>
                <a:latin typeface="Bradley Hand ITC" pitchFamily="66" charset="0"/>
              </a:rPr>
              <a:t>?</a:t>
            </a:r>
            <a:r>
              <a:rPr lang="en-US" sz="3900" b="1" u="sng" dirty="0">
                <a:solidFill>
                  <a:schemeClr val="accent5"/>
                </a:solidFill>
              </a:rPr>
              <a:t> </a:t>
            </a:r>
          </a:p>
          <a:p>
            <a:pPr marL="109728" indent="0">
              <a:buNone/>
            </a:pPr>
            <a:endParaRPr lang="en-US" dirty="0" smtClean="0"/>
          </a:p>
          <a:p>
            <a:pPr marL="109728" indent="0">
              <a:buNone/>
            </a:pPr>
            <a:r>
              <a:rPr lang="en-US" dirty="0"/>
              <a:t>A</a:t>
            </a:r>
            <a:r>
              <a:rPr lang="en-US" dirty="0" smtClean="0"/>
              <a:t>nti-D (Rh)antibodies </a:t>
            </a:r>
            <a:r>
              <a:rPr lang="en-US" dirty="0"/>
              <a:t>do not develop </a:t>
            </a:r>
            <a:r>
              <a:rPr lang="en-US" dirty="0" smtClean="0"/>
              <a:t> naturally without </a:t>
            </a:r>
            <a:r>
              <a:rPr lang="en-US" dirty="0"/>
              <a:t>exposure of a D-negative individual to D-positive red cells </a:t>
            </a:r>
            <a:r>
              <a:rPr lang="en-US" dirty="0" smtClean="0"/>
              <a:t>by blood </a:t>
            </a:r>
            <a:r>
              <a:rPr lang="en-US" dirty="0"/>
              <a:t>transfusion or entrance of fetal blood into the maternal </a:t>
            </a:r>
            <a:r>
              <a:rPr lang="en-US" dirty="0" smtClean="0"/>
              <a:t>circulation , Rh</a:t>
            </a:r>
            <a:r>
              <a:rPr lang="en-US" dirty="0"/>
              <a:t> </a:t>
            </a:r>
            <a:r>
              <a:rPr lang="en-US" dirty="0" smtClean="0"/>
              <a:t>negative women</a:t>
            </a:r>
            <a:r>
              <a:rPr lang="en-US" dirty="0"/>
              <a:t> pregnant with Rh +</a:t>
            </a:r>
            <a:r>
              <a:rPr lang="en-US" dirty="0" err="1"/>
              <a:t>ve</a:t>
            </a:r>
            <a:r>
              <a:rPr lang="en-US" dirty="0"/>
              <a:t> </a:t>
            </a:r>
            <a:r>
              <a:rPr lang="en-US" dirty="0" smtClean="0"/>
              <a:t>baby.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7200" cy="487362"/>
          </a:xfrm>
        </p:spPr>
        <p:txBody>
          <a:bodyPr>
            <a:normAutofit fontScale="90000"/>
          </a:bodyPr>
          <a:lstStyle/>
          <a:p>
            <a:r>
              <a:rPr lang="en-US" sz="3200" i="1" dirty="0">
                <a:solidFill>
                  <a:srgbClr val="FF0000"/>
                </a:solidFill>
              </a:rPr>
              <a:t>Rh System for Blood </a:t>
            </a:r>
            <a:r>
              <a:rPr lang="en-US" sz="3200" i="1" dirty="0" smtClean="0">
                <a:solidFill>
                  <a:srgbClr val="FF0000"/>
                </a:solidFill>
              </a:rPr>
              <a:t>Typing</a:t>
            </a:r>
            <a:br>
              <a:rPr lang="en-US" sz="3200" i="1" dirty="0" smtClean="0">
                <a:solidFill>
                  <a:srgbClr val="FF0000"/>
                </a:solidFill>
              </a:rPr>
            </a:br>
            <a:r>
              <a:rPr lang="en-US" sz="3200" i="1" dirty="0">
                <a:solidFill>
                  <a:srgbClr val="FF0000"/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167813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685800"/>
            <a:ext cx="5867400" cy="151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381000" y="2362200"/>
            <a:ext cx="75438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You will receive 2 slides , wood stick and filter paper.</a:t>
            </a:r>
          </a:p>
          <a:p>
            <a:r>
              <a:rPr lang="en-US" dirty="0"/>
              <a:t>• </a:t>
            </a:r>
            <a:r>
              <a:rPr lang="en-US" dirty="0" err="1"/>
              <a:t>Lable</a:t>
            </a:r>
            <a:r>
              <a:rPr lang="en-US" dirty="0"/>
              <a:t> the filter paper in one side with Anti A and the other side anti B</a:t>
            </a:r>
          </a:p>
          <a:p>
            <a:r>
              <a:rPr lang="en-US" dirty="0"/>
              <a:t>•The second slide is for Anti D .</a:t>
            </a:r>
          </a:p>
          <a:p>
            <a:r>
              <a:rPr lang="en-US" dirty="0"/>
              <a:t>•Add on drop of blood from your finger to each side of the slide</a:t>
            </a:r>
          </a:p>
          <a:p>
            <a:r>
              <a:rPr lang="en-US" dirty="0"/>
              <a:t>•Add agglutinin to your sample as labeled</a:t>
            </a:r>
          </a:p>
          <a:p>
            <a:r>
              <a:rPr lang="en-US" dirty="0"/>
              <a:t>•Mix and wait until 10 min for agglutination to occur</a:t>
            </a:r>
            <a:endParaRPr lang="ar-SA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500136"/>
            <a:ext cx="6324600" cy="162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مستطيل مستدير الزوايا 2"/>
          <p:cNvSpPr/>
          <p:nvPr/>
        </p:nvSpPr>
        <p:spPr>
          <a:xfrm>
            <a:off x="914400" y="381000"/>
            <a:ext cx="2743200" cy="304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Practical point 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7855939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9062669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232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228601"/>
            <a:ext cx="8458200" cy="5778691"/>
          </a:xfrm>
        </p:spPr>
        <p:txBody>
          <a:bodyPr>
            <a:normAutofit fontScale="92500" lnSpcReduction="10000"/>
          </a:bodyPr>
          <a:lstStyle/>
          <a:p>
            <a:pPr marL="109728" indent="0">
              <a:buNone/>
            </a:pPr>
            <a:r>
              <a:rPr lang="en-US" sz="4300" b="1" dirty="0">
                <a:solidFill>
                  <a:srgbClr val="FF0000"/>
                </a:solidFill>
              </a:rPr>
              <a:t>Hemolytic Disease of the </a:t>
            </a:r>
            <a:r>
              <a:rPr lang="en-US" sz="4300" b="1" dirty="0" smtClean="0">
                <a:solidFill>
                  <a:srgbClr val="FF0000"/>
                </a:solidFill>
              </a:rPr>
              <a:t>Newborn(HDN)</a:t>
            </a:r>
            <a:endParaRPr lang="en-US" sz="4300" b="1" dirty="0">
              <a:solidFill>
                <a:srgbClr val="FF0000"/>
              </a:solidFill>
            </a:endParaRPr>
          </a:p>
          <a:p>
            <a:r>
              <a:rPr lang="en-US" dirty="0" smtClean="0"/>
              <a:t>Is most common problem with </a:t>
            </a:r>
            <a:r>
              <a:rPr lang="en-US" dirty="0"/>
              <a:t>"Rh incompatibility" arises when an Rh-negative mother carries an Rh-positive fetus. </a:t>
            </a:r>
            <a:endParaRPr lang="en-US" dirty="0" smtClean="0"/>
          </a:p>
          <a:p>
            <a:r>
              <a:rPr lang="en-US" dirty="0" smtClean="0"/>
              <a:t>Small </a:t>
            </a:r>
            <a:r>
              <a:rPr lang="en-US" dirty="0"/>
              <a:t>amounts of fetal blood leak into the maternal circulation at the time of delivery, and some mothers develop significant titers of anti-Rh agglutinins during the postpartum period. During the next pregnancy, the mother's </a:t>
            </a:r>
            <a:r>
              <a:rPr lang="en-US" dirty="0" smtClean="0"/>
              <a:t>agglutinins(Abs) </a:t>
            </a:r>
            <a:r>
              <a:rPr lang="en-US" dirty="0"/>
              <a:t>cross the placenta to the </a:t>
            </a:r>
            <a:r>
              <a:rPr lang="en-US" dirty="0" smtClean="0"/>
              <a:t>fetus , cause </a:t>
            </a:r>
            <a:r>
              <a:rPr lang="en-US" dirty="0"/>
              <a:t>hemolysis and various forms of hemolytic disease of the newborn (</a:t>
            </a:r>
            <a:r>
              <a:rPr lang="en-US" sz="4800" b="1" i="1" dirty="0" err="1">
                <a:solidFill>
                  <a:schemeClr val="accent5"/>
                </a:solidFill>
                <a:latin typeface="Bradley Hand ITC" pitchFamily="66" charset="0"/>
              </a:rPr>
              <a:t>erythroblastosis</a:t>
            </a:r>
            <a:r>
              <a:rPr lang="en-US" sz="4800" b="1" i="1" dirty="0">
                <a:solidFill>
                  <a:schemeClr val="accent5"/>
                </a:solidFill>
                <a:latin typeface="Bradley Hand ITC" pitchFamily="66" charset="0"/>
              </a:rPr>
              <a:t> </a:t>
            </a:r>
            <a:r>
              <a:rPr lang="en-US" sz="4800" b="1" i="1" dirty="0" err="1">
                <a:solidFill>
                  <a:schemeClr val="accent5"/>
                </a:solidFill>
                <a:latin typeface="Bradley Hand ITC" pitchFamily="66" charset="0"/>
              </a:rPr>
              <a:t>fetalis</a:t>
            </a:r>
            <a:r>
              <a:rPr lang="en-US" dirty="0"/>
              <a:t>).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57341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4724"/>
            <a:ext cx="8382000" cy="3243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HDN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1676400"/>
            <a:ext cx="73152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If </a:t>
            </a:r>
            <a:r>
              <a:rPr lang="en-US" dirty="0"/>
              <a:t>the mother is Rh- and the baby is Rh+, the mother’s immune system begins to produce anti-Rh antibodies.</a:t>
            </a:r>
          </a:p>
          <a:p>
            <a:endParaRPr lang="en-US" dirty="0"/>
          </a:p>
          <a:p>
            <a:r>
              <a:rPr lang="en-US" dirty="0"/>
              <a:t>The mother’s antibodies cross the placenta during the subsequent pregnancy into the fetal blood.</a:t>
            </a:r>
          </a:p>
          <a:p>
            <a:endParaRPr lang="en-US" dirty="0"/>
          </a:p>
          <a:p>
            <a:r>
              <a:rPr lang="en-US" dirty="0"/>
              <a:t>If the second fetus is Rh+, the antigen-antibody reaction causes hemolysis of fetal RBCs and it results in HDN</a:t>
            </a:r>
          </a:p>
        </p:txBody>
      </p:sp>
    </p:spTree>
    <p:extLst>
      <p:ext uri="{BB962C8B-B14F-4D97-AF65-F5344CB8AC3E}">
        <p14:creationId xmlns:p14="http://schemas.microsoft.com/office/powerpoint/2010/main" val="351031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2057400"/>
            <a:ext cx="6095999" cy="2414492"/>
          </a:xfrm>
        </p:spPr>
      </p:pic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</a:rPr>
              <a:t>Jaundiced baby due Rh Incompatibility  </a:t>
            </a:r>
            <a:endParaRPr lang="ar-SA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0647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381001"/>
            <a:ext cx="8458200" cy="5626291"/>
          </a:xfrm>
        </p:spPr>
        <p:txBody>
          <a:bodyPr>
            <a:normAutofit/>
          </a:bodyPr>
          <a:lstStyle/>
          <a:p>
            <a:r>
              <a:rPr lang="en-US" dirty="0"/>
              <a:t>If hemolysis in the fetus is severe, </a:t>
            </a:r>
            <a:r>
              <a:rPr lang="en-US" dirty="0" smtClean="0"/>
              <a:t> </a:t>
            </a:r>
            <a:r>
              <a:rPr lang="en-US" dirty="0"/>
              <a:t>may die in utero or may develop </a:t>
            </a:r>
            <a:r>
              <a:rPr lang="en-US" dirty="0">
                <a:solidFill>
                  <a:schemeClr val="accent1"/>
                </a:solidFill>
              </a:rPr>
              <a:t>anemia, severe jaundice</a:t>
            </a:r>
            <a:r>
              <a:rPr lang="en-US" dirty="0"/>
              <a:t>, and edema (</a:t>
            </a:r>
            <a:r>
              <a:rPr lang="en-US" dirty="0" err="1">
                <a:solidFill>
                  <a:schemeClr val="accent1"/>
                </a:solidFill>
              </a:rPr>
              <a:t>hydrops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fetalis</a:t>
            </a:r>
            <a:r>
              <a:rPr lang="en-US" dirty="0">
                <a:solidFill>
                  <a:schemeClr val="accent1"/>
                </a:solidFill>
              </a:rPr>
              <a:t>). Kernicterus</a:t>
            </a:r>
            <a:r>
              <a:rPr lang="en-US" dirty="0"/>
              <a:t>, a neurologic syndrome in which unconjugated bilirubin is deposited in the basal </a:t>
            </a:r>
            <a:r>
              <a:rPr lang="en-US" dirty="0" smtClean="0"/>
              <a:t>ganglia</a:t>
            </a:r>
            <a:r>
              <a:rPr lang="en-US" dirty="0"/>
              <a:t>.</a:t>
            </a:r>
          </a:p>
          <a:p>
            <a:endParaRPr lang="en-US" dirty="0"/>
          </a:p>
          <a:p>
            <a:pPr marL="109728" indent="0">
              <a:buNone/>
            </a:pPr>
            <a:r>
              <a:rPr lang="en-US" i="1" dirty="0" smtClean="0">
                <a:solidFill>
                  <a:srgbClr val="FF0000"/>
                </a:solidFill>
              </a:rPr>
              <a:t>Prevention by :</a:t>
            </a:r>
          </a:p>
          <a:p>
            <a:r>
              <a:rPr lang="en-US" dirty="0"/>
              <a:t>by administering a single dose of anti-Rh antibodies in the form of Rh immune globulin during the postpartum </a:t>
            </a:r>
            <a:r>
              <a:rPr lang="en-US" dirty="0" smtClean="0"/>
              <a:t>period, (anti-D) IG.</a:t>
            </a:r>
          </a:p>
          <a:p>
            <a:r>
              <a:rPr lang="en-US" dirty="0"/>
              <a:t>has reduced the overall incidence of hemolytic disease by more than 90%.</a:t>
            </a:r>
          </a:p>
        </p:txBody>
      </p:sp>
    </p:spTree>
    <p:extLst>
      <p:ext uri="{BB962C8B-B14F-4D97-AF65-F5344CB8AC3E}">
        <p14:creationId xmlns:p14="http://schemas.microsoft.com/office/powerpoint/2010/main" val="2099098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228601"/>
            <a:ext cx="8382000" cy="5778691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Indicated Anti-D in :</a:t>
            </a:r>
          </a:p>
          <a:p>
            <a:r>
              <a:rPr lang="en-US" dirty="0" smtClean="0"/>
              <a:t>If </a:t>
            </a:r>
            <a:r>
              <a:rPr lang="en-US" dirty="0"/>
              <a:t>a woman has Rh- and gives birth to a child, or if she has a miscarriage or abortion, she is given an injection of anti-Rh antibodies called anti-Rh gamma globulin or </a:t>
            </a:r>
            <a:r>
              <a:rPr lang="en-US" dirty="0" err="1"/>
              <a:t>RhoGAM</a:t>
            </a:r>
            <a:r>
              <a:rPr lang="en-US" dirty="0"/>
              <a:t> to prevent HDN.</a:t>
            </a:r>
          </a:p>
          <a:p>
            <a:pPr marL="109728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Action of Anti-D: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The antibodies bind to the fetal Rh antigens and inactivates them if they crossed the placenta during birth, and the mother’s immune system does not respond by producing antibodies</a:t>
            </a:r>
          </a:p>
        </p:txBody>
      </p:sp>
    </p:spTree>
    <p:extLst>
      <p:ext uri="{BB962C8B-B14F-4D97-AF65-F5344CB8AC3E}">
        <p14:creationId xmlns:p14="http://schemas.microsoft.com/office/powerpoint/2010/main" val="1975981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587" y="1524000"/>
            <a:ext cx="9067800" cy="525780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b="1" dirty="0">
                <a:solidFill>
                  <a:srgbClr val="FF0000"/>
                </a:solidFill>
                <a:latin typeface="Bradley Hand ITC" pitchFamily="66" charset="0"/>
              </a:rPr>
              <a:t>Objectives </a:t>
            </a:r>
          </a:p>
          <a:p>
            <a:pPr marL="0" indent="0">
              <a:buNone/>
            </a:pPr>
            <a:r>
              <a:rPr lang="en-US" dirty="0"/>
              <a:t>1.  Describe the </a:t>
            </a:r>
            <a:r>
              <a:rPr lang="en-US" b="1" dirty="0"/>
              <a:t>basis of blood typing</a:t>
            </a:r>
            <a:r>
              <a:rPr lang="en-US" dirty="0"/>
              <a:t> 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2</a:t>
            </a:r>
            <a:r>
              <a:rPr lang="en-US" dirty="0"/>
              <a:t>.  Know the ABO and Rh systems for blood </a:t>
            </a:r>
            <a:r>
              <a:rPr lang="en-US" dirty="0" smtClean="0"/>
              <a:t>typing</a:t>
            </a:r>
            <a:r>
              <a:rPr lang="en-US" dirty="0"/>
              <a:t> 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and</a:t>
            </a:r>
            <a:r>
              <a:rPr lang="en-US" dirty="0"/>
              <a:t> </a:t>
            </a:r>
            <a:r>
              <a:rPr lang="en-US" dirty="0" smtClean="0"/>
              <a:t>their</a:t>
            </a:r>
            <a:r>
              <a:rPr lang="en-US" dirty="0"/>
              <a:t> clinical significance. 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3</a:t>
            </a:r>
            <a:r>
              <a:rPr lang="en-US" dirty="0" smtClean="0"/>
              <a:t>.</a:t>
            </a:r>
            <a:r>
              <a:rPr lang="en-US" dirty="0"/>
              <a:t>  </a:t>
            </a:r>
            <a:r>
              <a:rPr lang="en-US" dirty="0" smtClean="0"/>
              <a:t>What is  the </a:t>
            </a:r>
            <a:r>
              <a:rPr lang="en-US" b="1" dirty="0" smtClean="0"/>
              <a:t>Hemolytic Disease of Newborn HDN? </a:t>
            </a:r>
            <a:r>
              <a:rPr lang="en-US" b="1" dirty="0"/>
              <a:t>  </a:t>
            </a:r>
            <a:endParaRPr lang="en-US" b="1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897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1"/>
            <a:ext cx="8458200" cy="524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597742" y="2967337"/>
            <a:ext cx="394851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Thank you </a:t>
            </a:r>
            <a:endParaRPr lang="en-US" sz="6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2950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81001"/>
            <a:ext cx="8839200" cy="5626291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3900" b="1" u="sng" dirty="0">
                <a:solidFill>
                  <a:srgbClr val="FF0000"/>
                </a:solidFill>
                <a:latin typeface="Bradley Hand ITC" pitchFamily="66" charset="0"/>
              </a:rPr>
              <a:t>Basis of Blood grouping or Typing </a:t>
            </a:r>
            <a:r>
              <a:rPr lang="en-US" sz="3900" b="1" u="sng" dirty="0" smtClean="0">
                <a:solidFill>
                  <a:srgbClr val="FF0000"/>
                </a:solidFill>
                <a:latin typeface="Bradley Hand ITC" pitchFamily="66" charset="0"/>
              </a:rPr>
              <a:t>(</a:t>
            </a:r>
            <a:r>
              <a:rPr lang="en-US" sz="3900" b="1" u="sng" dirty="0">
                <a:solidFill>
                  <a:srgbClr val="FF0000"/>
                </a:solidFill>
                <a:latin typeface="Bradley Hand ITC" pitchFamily="66" charset="0"/>
              </a:rPr>
              <a:t>Multiplicity of Antigens in the blood cells)</a:t>
            </a:r>
            <a:r>
              <a:rPr lang="en-US" sz="3900" b="1" dirty="0">
                <a:solidFill>
                  <a:srgbClr val="0070C0"/>
                </a:solidFill>
                <a:latin typeface="Bradley Hand ITC" pitchFamily="66" charset="0"/>
              </a:rPr>
              <a:t>  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At least 30 commonly occurring antigens have </a:t>
            </a:r>
          </a:p>
          <a:p>
            <a:pPr marL="109728" indent="0">
              <a:buNone/>
            </a:pPr>
            <a:r>
              <a:rPr lang="en-US" sz="2400" dirty="0" smtClean="0"/>
              <a:t>been  found on the cell membrane of RBCs. </a:t>
            </a:r>
          </a:p>
          <a:p>
            <a:r>
              <a:rPr lang="en-US" sz="2400" dirty="0" smtClean="0"/>
              <a:t>  These can cause Ag-</a:t>
            </a:r>
            <a:r>
              <a:rPr lang="en-US" sz="2400" dirty="0" err="1" smtClean="0"/>
              <a:t>Ab</a:t>
            </a:r>
            <a:r>
              <a:rPr lang="en-US" sz="2400" dirty="0" smtClean="0"/>
              <a:t> (antigen-antibody) reaction if </a:t>
            </a:r>
          </a:p>
          <a:p>
            <a:pPr marL="109728" indent="0">
              <a:buNone/>
            </a:pPr>
            <a:r>
              <a:rPr lang="en-US" sz="2400" dirty="0" smtClean="0"/>
              <a:t>mixed with plasma that contain </a:t>
            </a:r>
            <a:r>
              <a:rPr lang="en-US" sz="2400" dirty="0" err="1" smtClean="0"/>
              <a:t>Ab</a:t>
            </a:r>
            <a:r>
              <a:rPr lang="en-US" sz="2400" dirty="0" smtClean="0"/>
              <a:t> against these </a:t>
            </a:r>
          </a:p>
          <a:p>
            <a:pPr marL="109728" indent="0">
              <a:buNone/>
            </a:pPr>
            <a:r>
              <a:rPr lang="en-US" sz="2400" dirty="0" smtClean="0"/>
              <a:t>Ag. </a:t>
            </a:r>
          </a:p>
          <a:p>
            <a:r>
              <a:rPr lang="en-US" sz="2400" dirty="0" smtClean="0"/>
              <a:t>According to presence or absence of these antigens blood is classified into several groups ,Two groups of </a:t>
            </a:r>
          </a:p>
          <a:p>
            <a:pPr marL="109728" indent="0"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Ag</a:t>
            </a:r>
            <a:r>
              <a:rPr lang="en-US" sz="2400" dirty="0" smtClean="0"/>
              <a:t> can cause transfusion reactions more  than others:</a:t>
            </a:r>
          </a:p>
          <a:p>
            <a:pPr marL="109728" indent="0">
              <a:buNone/>
            </a:pPr>
            <a:r>
              <a:rPr lang="en-US" sz="2400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 ABO and Rh </a:t>
            </a:r>
            <a:r>
              <a:rPr lang="en-US" sz="2400" dirty="0" smtClean="0"/>
              <a:t>systems of Ag.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46999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609601"/>
            <a:ext cx="8229600" cy="4525963"/>
          </a:xfrm>
        </p:spPr>
        <p:txBody>
          <a:bodyPr>
            <a:normAutofit fontScale="77500" lnSpcReduction="20000"/>
          </a:bodyPr>
          <a:lstStyle/>
          <a:p>
            <a:pPr marL="109728" indent="0">
              <a:buNone/>
            </a:pPr>
            <a:r>
              <a:rPr lang="en-US" sz="4600" b="1" i="1" dirty="0">
                <a:solidFill>
                  <a:srgbClr val="FF0000"/>
                </a:solidFill>
                <a:latin typeface="Bradley Hand ITC" pitchFamily="66" charset="0"/>
              </a:rPr>
              <a:t>Definition</a:t>
            </a:r>
            <a:r>
              <a:rPr lang="en-US" sz="4600" b="1" dirty="0"/>
              <a:t>:</a:t>
            </a:r>
          </a:p>
          <a:p>
            <a:endParaRPr lang="en-US" dirty="0"/>
          </a:p>
          <a:p>
            <a:r>
              <a:rPr lang="en-US" dirty="0" err="1">
                <a:solidFill>
                  <a:srgbClr val="C00000"/>
                </a:solidFill>
              </a:rPr>
              <a:t>Agglutinogens</a:t>
            </a:r>
            <a:r>
              <a:rPr lang="en-US" dirty="0"/>
              <a:t> - glycoproteins on the surface of blood </a:t>
            </a:r>
            <a:r>
              <a:rPr lang="en-US" dirty="0" smtClean="0"/>
              <a:t>cells causes </a:t>
            </a:r>
            <a:r>
              <a:rPr lang="en-US" dirty="0"/>
              <a:t>"agglutination" (clumping)</a:t>
            </a:r>
          </a:p>
          <a:p>
            <a:endParaRPr lang="en-US" dirty="0"/>
          </a:p>
          <a:p>
            <a:r>
              <a:rPr lang="en-US" dirty="0" smtClean="0"/>
              <a:t> </a:t>
            </a:r>
            <a:r>
              <a:rPr lang="en-US" dirty="0"/>
              <a:t>ABO Blood Groups - determined by presence or absence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of Type A and Type B agglutinogen </a:t>
            </a:r>
            <a:r>
              <a:rPr lang="en-US" dirty="0" smtClean="0"/>
              <a:t>proteins </a:t>
            </a:r>
            <a:r>
              <a:rPr lang="en-US" dirty="0"/>
              <a:t>on the surface of </a:t>
            </a:r>
            <a:r>
              <a:rPr lang="en-US" dirty="0" smtClean="0"/>
              <a:t>RBCs cell membrane.</a:t>
            </a:r>
            <a:endParaRPr lang="en-US" dirty="0"/>
          </a:p>
          <a:p>
            <a:pPr marL="109728" indent="0">
              <a:buNone/>
            </a:pPr>
            <a:endParaRPr lang="en-US" dirty="0"/>
          </a:p>
          <a:p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>
                <a:solidFill>
                  <a:srgbClr val="FFCC00"/>
                </a:solidFill>
              </a:rPr>
              <a:t>agglutinins </a:t>
            </a:r>
            <a:r>
              <a:rPr lang="en-US" dirty="0"/>
              <a:t>- antibodies against either A or B </a:t>
            </a:r>
            <a:r>
              <a:rPr lang="en-US" dirty="0" smtClean="0"/>
              <a:t>agglutinogen , when </a:t>
            </a:r>
            <a:r>
              <a:rPr lang="en-US" dirty="0"/>
              <a:t>bind </a:t>
            </a:r>
            <a:r>
              <a:rPr lang="en-US" dirty="0" smtClean="0"/>
              <a:t>agglutinins to </a:t>
            </a:r>
            <a:r>
              <a:rPr lang="en-US" dirty="0"/>
              <a:t>RBC antigens, resulting in agglutination (clumping) or hemolysis (rupture) of RBCs</a:t>
            </a:r>
            <a:endParaRPr lang="en-US" dirty="0" smtClean="0"/>
          </a:p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r>
              <a:rPr lang="en-US" dirty="0" smtClean="0"/>
              <a:t>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237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1"/>
            <a:ext cx="8382000" cy="4940491"/>
          </a:xfrm>
        </p:spPr>
        <p:txBody>
          <a:bodyPr/>
          <a:lstStyle/>
          <a:p>
            <a:r>
              <a:rPr lang="en-US" dirty="0"/>
              <a:t>A and B Antigens ­ </a:t>
            </a:r>
            <a:r>
              <a:rPr lang="en-US" dirty="0" err="1"/>
              <a:t>Agglutinogens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ABO System for Blood Typing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52601"/>
            <a:ext cx="8229600" cy="5010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711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381001"/>
            <a:ext cx="8382000" cy="5626291"/>
          </a:xfrm>
        </p:spPr>
        <p:txBody>
          <a:bodyPr/>
          <a:lstStyle/>
          <a:p>
            <a:r>
              <a:rPr lang="en-US" dirty="0"/>
              <a:t>ABO blood types  </a:t>
            </a:r>
            <a:endParaRPr lang="en-US" dirty="0" smtClean="0"/>
          </a:p>
          <a:p>
            <a:pPr marL="109728" indent="0">
              <a:buNone/>
            </a:pPr>
            <a:r>
              <a:rPr lang="en-US" dirty="0" smtClean="0"/>
              <a:t>Relative</a:t>
            </a:r>
            <a:r>
              <a:rPr lang="en-US" dirty="0"/>
              <a:t> frequency of different blood types: </a:t>
            </a:r>
          </a:p>
          <a:p>
            <a:pPr marL="109728" indent="0">
              <a:buNone/>
            </a:pPr>
            <a:r>
              <a:rPr lang="en-US" dirty="0"/>
              <a:t>• 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O  47%</a:t>
            </a:r>
            <a:r>
              <a:rPr lang="en-US" dirty="0"/>
              <a:t>  </a:t>
            </a:r>
            <a:endParaRPr lang="en-US" dirty="0" smtClean="0"/>
          </a:p>
          <a:p>
            <a:pPr marL="109728" indent="0">
              <a:buNone/>
            </a:pPr>
            <a:r>
              <a:rPr lang="en-US" dirty="0" smtClean="0"/>
              <a:t>•</a:t>
            </a:r>
            <a:r>
              <a:rPr lang="en-US" dirty="0"/>
              <a:t> A  41%  </a:t>
            </a:r>
            <a:endParaRPr lang="en-US" dirty="0" smtClean="0"/>
          </a:p>
          <a:p>
            <a:pPr marL="109728" indent="0">
              <a:buNone/>
            </a:pPr>
            <a:r>
              <a:rPr lang="en-US" dirty="0" smtClean="0"/>
              <a:t>•</a:t>
            </a:r>
            <a:r>
              <a:rPr lang="en-US" dirty="0"/>
              <a:t> B  9%  </a:t>
            </a:r>
            <a:endParaRPr lang="en-US" dirty="0" smtClean="0"/>
          </a:p>
          <a:p>
            <a:pPr marL="109728" indent="0">
              <a:buNone/>
            </a:pPr>
            <a:r>
              <a:rPr lang="en-US" dirty="0" smtClean="0"/>
              <a:t>•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 AB  3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%</a:t>
            </a:r>
          </a:p>
          <a:p>
            <a:pPr marL="109728" indent="0">
              <a:buNone/>
            </a:pP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L="109728" indent="0">
              <a:buNone/>
            </a:pP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447800"/>
            <a:ext cx="6553200" cy="419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933073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7200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684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1066800"/>
            <a:ext cx="863346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301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04801"/>
            <a:ext cx="8229600" cy="5702491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Agglutinins </a:t>
            </a:r>
            <a:r>
              <a:rPr lang="en-US" dirty="0" smtClean="0">
                <a:solidFill>
                  <a:srgbClr val="FF0000"/>
                </a:solidFill>
              </a:rPr>
              <a:t>&amp; agglutinogen </a:t>
            </a:r>
            <a:r>
              <a:rPr lang="en-US" dirty="0"/>
              <a:t> 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762001"/>
            <a:ext cx="7162800" cy="252276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381000" y="3200401"/>
            <a:ext cx="8458200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Blood transfusion: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A </a:t>
            </a:r>
            <a:r>
              <a:rPr lang="en-US" dirty="0"/>
              <a:t>person with blood type</a:t>
            </a:r>
            <a:r>
              <a:rPr lang="en-US" dirty="0">
                <a:solidFill>
                  <a:srgbClr val="FF0000"/>
                </a:solidFill>
              </a:rPr>
              <a:t> A </a:t>
            </a:r>
            <a:r>
              <a:rPr lang="en-US" i="1" dirty="0"/>
              <a:t>can receive </a:t>
            </a:r>
            <a:r>
              <a:rPr lang="en-US" dirty="0"/>
              <a:t>blood from a donor with blood type </a:t>
            </a:r>
            <a:r>
              <a:rPr lang="en-US" dirty="0">
                <a:solidFill>
                  <a:srgbClr val="FF0000"/>
                </a:solidFill>
              </a:rPr>
              <a:t>A</a:t>
            </a:r>
            <a:r>
              <a:rPr lang="en-US" dirty="0"/>
              <a:t>.</a:t>
            </a:r>
          </a:p>
          <a:p>
            <a:r>
              <a:rPr lang="en-US" dirty="0"/>
              <a:t>The anti-B antibodies in the recipient </a:t>
            </a:r>
            <a:r>
              <a:rPr lang="en-US" dirty="0">
                <a:solidFill>
                  <a:srgbClr val="FF0000"/>
                </a:solidFill>
              </a:rPr>
              <a:t>do not combine </a:t>
            </a:r>
            <a:r>
              <a:rPr lang="en-US" dirty="0"/>
              <a:t>with the type A antigens on the red blood cells of the donor</a:t>
            </a:r>
            <a:r>
              <a:rPr lang="en-US" dirty="0" smtClean="0"/>
              <a:t>.</a:t>
            </a:r>
          </a:p>
          <a:p>
            <a:r>
              <a:rPr lang="en-US" dirty="0"/>
              <a:t>2. A person with blood type </a:t>
            </a:r>
            <a:r>
              <a:rPr lang="en-US" i="1" dirty="0" smtClean="0">
                <a:solidFill>
                  <a:srgbClr val="FF0000"/>
                </a:solidFill>
              </a:rPr>
              <a:t>B </a:t>
            </a:r>
            <a:r>
              <a:rPr lang="en-US" i="1" dirty="0" smtClean="0"/>
              <a:t>cannot </a:t>
            </a:r>
            <a:r>
              <a:rPr lang="en-US" i="1" dirty="0"/>
              <a:t>rec</a:t>
            </a:r>
            <a:r>
              <a:rPr lang="en-US" dirty="0"/>
              <a:t>eive blood from a donor with blood type </a:t>
            </a:r>
            <a:r>
              <a:rPr lang="en-US" dirty="0">
                <a:solidFill>
                  <a:srgbClr val="FF0000"/>
                </a:solidFill>
              </a:rPr>
              <a:t>A.</a:t>
            </a:r>
          </a:p>
          <a:p>
            <a:r>
              <a:rPr lang="en-US" dirty="0">
                <a:solidFill>
                  <a:srgbClr val="FF0000"/>
                </a:solidFill>
              </a:rPr>
              <a:t>The </a:t>
            </a:r>
            <a:r>
              <a:rPr lang="en-US" dirty="0" smtClean="0">
                <a:solidFill>
                  <a:srgbClr val="FF0000"/>
                </a:solidFill>
              </a:rPr>
              <a:t>anti-B </a:t>
            </a:r>
            <a:r>
              <a:rPr lang="en-US" dirty="0">
                <a:solidFill>
                  <a:srgbClr val="FF0000"/>
                </a:solidFill>
              </a:rPr>
              <a:t>antibodies </a:t>
            </a:r>
            <a:r>
              <a:rPr lang="en-US" dirty="0"/>
              <a:t>in the recipient will </a:t>
            </a:r>
            <a:r>
              <a:rPr lang="en-US" dirty="0">
                <a:solidFill>
                  <a:srgbClr val="FF0000"/>
                </a:solidFill>
              </a:rPr>
              <a:t>combine</a:t>
            </a:r>
            <a:r>
              <a:rPr lang="en-US" dirty="0"/>
              <a:t> with the </a:t>
            </a:r>
            <a:r>
              <a:rPr lang="en-US" dirty="0">
                <a:solidFill>
                  <a:srgbClr val="FF0000"/>
                </a:solidFill>
              </a:rPr>
              <a:t>type B </a:t>
            </a:r>
            <a:r>
              <a:rPr lang="en-US" dirty="0"/>
              <a:t>antigens on the red blood cells of the </a:t>
            </a:r>
            <a:r>
              <a:rPr lang="en-US" dirty="0" smtClean="0"/>
              <a:t>donor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028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حيوية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281</TotalTime>
  <Words>705</Words>
  <Application>Microsoft Office PowerPoint</Application>
  <PresentationFormat>عرض على الشاشة (3:4)‏</PresentationFormat>
  <Paragraphs>92</Paragraphs>
  <Slides>20</Slides>
  <Notes>1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20</vt:i4>
      </vt:variant>
    </vt:vector>
  </HeadingPairs>
  <TitlesOfParts>
    <vt:vector size="21" baseType="lpstr">
      <vt:lpstr>Concourse</vt:lpstr>
      <vt:lpstr>    Blood typing &amp; transfusion Physiology   Lecture Three  </vt:lpstr>
      <vt:lpstr>عرض تقديمي في PowerPoint</vt:lpstr>
      <vt:lpstr>عرض تقديمي في PowerPoint</vt:lpstr>
      <vt:lpstr>عرض تقديمي في PowerPoint</vt:lpstr>
      <vt:lpstr>ABO System for Blood Typing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Rh System for Blood Typing  </vt:lpstr>
      <vt:lpstr>عرض تقديمي في PowerPoint</vt:lpstr>
      <vt:lpstr>عرض تقديمي في PowerPoint</vt:lpstr>
      <vt:lpstr>عرض تقديمي في PowerPoint</vt:lpstr>
      <vt:lpstr>HDN</vt:lpstr>
      <vt:lpstr>Jaundiced baby due Rh Incompatibility  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Blood typing &amp; transfusion</dc:title>
  <dc:creator>Om Hussony</dc:creator>
  <cp:lastModifiedBy>ALI SAHIUNY</cp:lastModifiedBy>
  <cp:revision>37</cp:revision>
  <dcterms:created xsi:type="dcterms:W3CDTF">2006-08-16T00:00:00Z</dcterms:created>
  <dcterms:modified xsi:type="dcterms:W3CDTF">2021-10-25T11:19:39Z</dcterms:modified>
</cp:coreProperties>
</file>