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99" r:id="rId3"/>
    <p:sldId id="297" r:id="rId4"/>
    <p:sldId id="258" r:id="rId5"/>
    <p:sldId id="279" r:id="rId6"/>
    <p:sldId id="280" r:id="rId7"/>
    <p:sldId id="281" r:id="rId8"/>
    <p:sldId id="295" r:id="rId9"/>
    <p:sldId id="259" r:id="rId10"/>
    <p:sldId id="293" r:id="rId11"/>
    <p:sldId id="282" r:id="rId12"/>
    <p:sldId id="290" r:id="rId13"/>
    <p:sldId id="291" r:id="rId14"/>
    <p:sldId id="278" r:id="rId15"/>
    <p:sldId id="283" r:id="rId16"/>
    <p:sldId id="284" r:id="rId17"/>
    <p:sldId id="292" r:id="rId18"/>
    <p:sldId id="285" r:id="rId19"/>
    <p:sldId id="270" r:id="rId20"/>
    <p:sldId id="271" r:id="rId21"/>
    <p:sldId id="274" r:id="rId22"/>
    <p:sldId id="286" r:id="rId23"/>
    <p:sldId id="275" r:id="rId24"/>
    <p:sldId id="276" r:id="rId25"/>
    <p:sldId id="296" r:id="rId26"/>
    <p:sldId id="277" r:id="rId27"/>
    <p:sldId id="261" r:id="rId28"/>
    <p:sldId id="288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D6"/>
    <a:srgbClr val="FA8EBC"/>
    <a:srgbClr val="F6227D"/>
    <a:srgbClr val="D64262"/>
    <a:srgbClr val="D4F127"/>
    <a:srgbClr val="CC66FF"/>
    <a:srgbClr val="FF3399"/>
    <a:srgbClr val="FF66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 autoAdjust="0"/>
    <p:restoredTop sz="94660"/>
  </p:normalViewPr>
  <p:slideViewPr>
    <p:cSldViewPr>
      <p:cViewPr>
        <p:scale>
          <a:sx n="80" d="100"/>
          <a:sy n="80" d="100"/>
        </p:scale>
        <p:origin x="-1493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6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0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0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6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0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3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srgbClr val="FFFF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09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4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srgbClr val="FFFF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3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35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5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D1282E">
                    <a:lumMod val="50000"/>
                  </a:srgbClr>
                </a:solidFill>
              </a:rPr>
              <a:pPr defTabSz="457200"/>
              <a:t>10/25/2021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D1282E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D128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7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000750" cy="16764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cap="none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>Platelet &amp; Hemostasis</a:t>
            </a:r>
            <a:r>
              <a:rPr lang="en-US" sz="4000" b="1" i="1" cap="none" dirty="0">
                <a:ln>
                  <a:noFill/>
                </a:ln>
                <a:solidFill>
                  <a:srgbClr val="FF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n-US" sz="4000" b="1" i="1" cap="none" dirty="0">
                <a:ln>
                  <a:noFill/>
                </a:ln>
                <a:solidFill>
                  <a:srgbClr val="FF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</a:br>
            <a:r>
              <a:rPr lang="en-US" b="1" i="1" cap="none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>Physiology</a:t>
            </a:r>
            <a:endParaRPr lang="ar-SA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سهم إلى اليمين 4"/>
          <p:cNvSpPr/>
          <p:nvPr/>
        </p:nvSpPr>
        <p:spPr>
          <a:xfrm>
            <a:off x="457200" y="3886199"/>
            <a:ext cx="5440680" cy="19473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r>
              <a:rPr lang="en-US" sz="4000" b="1" i="1" dirty="0">
                <a:solidFill>
                  <a:srgbClr val="A379BB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>Dr. </a:t>
            </a:r>
            <a:r>
              <a:rPr lang="en-US" sz="4000" b="1" i="1" dirty="0" err="1">
                <a:solidFill>
                  <a:srgbClr val="A379BB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>Suroor</a:t>
            </a:r>
            <a:r>
              <a:rPr lang="en-US" sz="4000" b="1" i="1" dirty="0">
                <a:solidFill>
                  <a:srgbClr val="A379BB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adley Hand ITC" pitchFamily="66" charset="0"/>
              </a:rPr>
              <a:t> Mohamed </a:t>
            </a:r>
            <a:endParaRPr lang="ar-SA" sz="4000" dirty="0">
              <a:solidFill>
                <a:prstClr val="white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5524575" y="3144307"/>
            <a:ext cx="3101584" cy="778933"/>
            <a:chOff x="2493881" y="734128"/>
            <a:chExt cx="3101584" cy="778933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2493881" y="734128"/>
              <a:ext cx="3082611" cy="778933"/>
            </a:xfrm>
            <a:prstGeom prst="roundRect">
              <a:avLst/>
            </a:prstGeom>
            <a:solidFill>
              <a:srgbClr val="CC00FF"/>
            </a:solidFill>
            <a:ln w="15875" cap="rnd" cmpd="sng" algn="ctr">
              <a:solidFill>
                <a:srgbClr val="FFFFFF">
                  <a:hueOff val="0"/>
                  <a:satOff val="0"/>
                  <a:lumOff val="0"/>
                  <a:alphaOff val="0"/>
                  <a:hueMod val="94000"/>
                </a:srgbClr>
              </a:solidFill>
              <a:prstDash val="solid"/>
            </a:ln>
            <a:effectLst/>
          </p:spPr>
        </p:sp>
        <p:sp>
          <p:nvSpPr>
            <p:cNvPr id="8" name="مستطيل 7"/>
            <p:cNvSpPr/>
            <p:nvPr/>
          </p:nvSpPr>
          <p:spPr>
            <a:xfrm>
              <a:off x="2588902" y="842040"/>
              <a:ext cx="3006563" cy="5631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dirty="0" smtClean="0">
                  <a:solidFill>
                    <a:srgbClr val="FFFFFF"/>
                  </a:solidFill>
                </a:rPr>
                <a:t>Lecture Four</a:t>
              </a:r>
              <a:r>
                <a:rPr lang="en-US" sz="2900" dirty="0" smtClean="0">
                  <a:solidFill>
                    <a:srgbClr val="FFFFFF"/>
                  </a:solidFill>
                </a:rPr>
                <a:t> </a:t>
              </a:r>
              <a:endParaRPr lang="ar-SA" sz="2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1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2795025" cy="1986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02625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5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6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7786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Platelet production is regulated by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Thrombopioesis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colony- stimulating factors that control the production of megakaryocytes.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Thrombopoietin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 circulating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factor which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facilitates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megakaryocyte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maturation.(TPO)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pluripotent stem cells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marrow.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CFU-M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“Colony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forming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megakaryocyte”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Megakaryo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→→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megakaryo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cty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→Megakaryocytes →Platelets</a:t>
            </a: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Platelets are eliminated from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circulation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mainly by the tissue macrophage system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spleen( splenomegaly reduced the platelet count).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56" y="1037480"/>
            <a:ext cx="32702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Normal blood vessel wall            Injured vessel </a:t>
            </a:r>
            <a:endParaRPr lang="en-US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779308" cy="283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1575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6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55009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Hemostasis </a:t>
            </a:r>
            <a:r>
              <a:rPr lang="en-US" sz="2000" dirty="0"/>
              <a:t>means prevention of blood </a:t>
            </a:r>
            <a:r>
              <a:rPr lang="en-US" sz="2000" dirty="0" smtClean="0"/>
              <a:t>loss( stoppage of blood flow after damage) .</a:t>
            </a:r>
          </a:p>
          <a:p>
            <a:r>
              <a:rPr lang="en-US" sz="2000" dirty="0" smtClean="0"/>
              <a:t>Whenever </a:t>
            </a:r>
            <a:r>
              <a:rPr lang="en-US" sz="2000" dirty="0"/>
              <a:t>a vessel is severed or ruptured, hemostasis is achieved by several mechanisms: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1) vascular </a:t>
            </a:r>
            <a:r>
              <a:rPr lang="en-US" sz="2000" dirty="0" smtClean="0"/>
              <a:t>constriction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(2) formation of a platelet </a:t>
            </a:r>
            <a:r>
              <a:rPr lang="en-US" sz="2000" dirty="0" smtClean="0"/>
              <a:t>plug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(3) formation of a blood clot as a result of blood </a:t>
            </a:r>
            <a:r>
              <a:rPr lang="en-US" sz="2000" dirty="0" smtClean="0"/>
              <a:t>coagulation</a:t>
            </a:r>
            <a:endParaRPr lang="en-US" sz="2000" dirty="0"/>
          </a:p>
          <a:p>
            <a:r>
              <a:rPr lang="en-US" sz="2000" dirty="0" smtClean="0"/>
              <a:t> (</a:t>
            </a:r>
            <a:r>
              <a:rPr lang="en-US" sz="2000" dirty="0"/>
              <a:t>4) eventual growth of fibrous tissue into the blood clot to close the hole in the vessel permanently</a:t>
            </a:r>
          </a:p>
        </p:txBody>
      </p:sp>
    </p:spTree>
    <p:extLst>
      <p:ext uri="{BB962C8B-B14F-4D97-AF65-F5344CB8AC3E}">
        <p14:creationId xmlns:p14="http://schemas.microsoft.com/office/powerpoint/2010/main" val="5193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5" y="249803"/>
            <a:ext cx="8541615" cy="575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3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3505504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36941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8768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6019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ruptured blood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vessel</a:t>
            </a:r>
            <a:endParaRPr lang="en-US" sz="26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. Pain impulses from the site of trauma as well as from the surrounding nervous tissue  originate and reach the spinal cord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From the spinal cord order signal arise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The order signals pass through the </a:t>
            </a:r>
            <a:r>
              <a:rPr lang="en-US" sz="2000" dirty="0" smtClean="0"/>
              <a:t>sympathetic nerves</a:t>
            </a:r>
            <a:endParaRPr lang="en-US" sz="2000" dirty="0"/>
          </a:p>
          <a:p>
            <a:r>
              <a:rPr lang="en-US" sz="2000" dirty="0"/>
              <a:t>Lead to spasm of the vessel.</a:t>
            </a:r>
          </a:p>
          <a:p>
            <a:pPr marL="109728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. Local muscle also contribute to the vascular vasospasm.</a:t>
            </a:r>
          </a:p>
          <a:p>
            <a:pPr marL="109728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. local autacoid factors from the traumatized tissues and blood platelets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**Vasoconstriction </a:t>
            </a:r>
            <a:r>
              <a:rPr lang="en-US" sz="2000" dirty="0"/>
              <a:t>resulting from local myogenic contraction of the blood vessels is  initiated by direct damage to the vascular </a:t>
            </a:r>
            <a:r>
              <a:rPr lang="en-US" sz="2000" dirty="0" err="1" smtClean="0"/>
              <a:t>wall.In</a:t>
            </a:r>
            <a:r>
              <a:rPr lang="en-US" sz="2000" dirty="0" smtClean="0"/>
              <a:t> </a:t>
            </a:r>
            <a:r>
              <a:rPr lang="en-US" sz="2000" dirty="0"/>
              <a:t>the smaller vessels, the platelets are responsible for much of the vasoconstriction by releasing a </a:t>
            </a:r>
            <a:r>
              <a:rPr lang="en-US" sz="2000" dirty="0">
                <a:solidFill>
                  <a:srgbClr val="FF0000"/>
                </a:solidFill>
              </a:rPr>
              <a:t>vasoconstrictor</a:t>
            </a:r>
            <a:r>
              <a:rPr lang="en-US" sz="2000" dirty="0"/>
              <a:t> substance, </a:t>
            </a:r>
            <a:r>
              <a:rPr lang="en-US" sz="2000" dirty="0">
                <a:solidFill>
                  <a:srgbClr val="FF0000"/>
                </a:solidFill>
              </a:rPr>
              <a:t>thromboxane A2. 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0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65" y="381000"/>
            <a:ext cx="9417690" cy="5702300"/>
          </a:xfrm>
        </p:spPr>
      </p:pic>
    </p:spTree>
    <p:extLst>
      <p:ext uri="{BB962C8B-B14F-4D97-AF65-F5344CB8AC3E}">
        <p14:creationId xmlns:p14="http://schemas.microsoft.com/office/powerpoint/2010/main" val="25327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486400"/>
          </a:xfrm>
          <a:solidFill>
            <a:srgbClr val="FCBAD6">
              <a:alpha val="89804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Objectives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1-To know the physiological basis about platelets functions.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/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2- What's mean by bleeding &amp; thrombocytopenia terms.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3- Describe the mechanism of platelets plug .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4- To understand the screening test in bleeding disorder. </a:t>
            </a:r>
            <a:r>
              <a:rPr lang="en-US" sz="2200" dirty="0">
                <a:solidFill>
                  <a:srgbClr val="0070C0"/>
                </a:solidFill>
              </a:rPr>
              <a:t/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8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839200" cy="4995672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When platelets come in contact with a damaged vascular surface, platelets attach to the exposed collagen fibers in the vascular wall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Platelets immediately change their own characteristics.</a:t>
            </a:r>
          </a:p>
          <a:p>
            <a:r>
              <a:rPr lang="en-US" sz="1800" dirty="0"/>
              <a:t>Platelets begin to swell and assume irregular forms with numerous irradiating pseudopods protruding from their </a:t>
            </a:r>
            <a:r>
              <a:rPr lang="en-US" sz="1800" dirty="0" smtClean="0"/>
              <a:t>surfaces.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Contractile proteins in the platelets contract forcefully and cause the release of granules that contain multiple active </a:t>
            </a:r>
            <a:r>
              <a:rPr lang="en-US" sz="1800" dirty="0" smtClean="0"/>
              <a:t>factors , </a:t>
            </a:r>
            <a:r>
              <a:rPr lang="en-US" sz="1800" dirty="0" smtClean="0">
                <a:solidFill>
                  <a:srgbClr val="FF0000"/>
                </a:solidFill>
              </a:rPr>
              <a:t>Adenosine </a:t>
            </a:r>
            <a:r>
              <a:rPr lang="en-US" sz="1800" dirty="0" err="1">
                <a:solidFill>
                  <a:srgbClr val="FF0000"/>
                </a:solidFill>
              </a:rPr>
              <a:t>diphosphate</a:t>
            </a:r>
            <a:r>
              <a:rPr lang="en-US" sz="1800" dirty="0">
                <a:solidFill>
                  <a:srgbClr val="FF0000"/>
                </a:solidFill>
              </a:rPr>
              <a:t> (ADP) </a:t>
            </a:r>
            <a:r>
              <a:rPr lang="en-US" sz="1800" dirty="0"/>
              <a:t>is released which causes surface of nearby  circulating platelets to become sticky and it adheres to the </a:t>
            </a:r>
            <a:r>
              <a:rPr lang="en-US" sz="1800" dirty="0">
                <a:solidFill>
                  <a:srgbClr val="FFC000"/>
                </a:solidFill>
              </a:rPr>
              <a:t>first layer of aggregated platelets </a:t>
            </a:r>
          </a:p>
          <a:p>
            <a:r>
              <a:rPr lang="en-US" sz="1800" dirty="0"/>
              <a:t>The aggregated platelets  adhere to the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von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Willebrand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factor </a:t>
            </a:r>
            <a:r>
              <a:rPr lang="en-US" sz="1800" dirty="0"/>
              <a:t>that leaks into the traumatized tissue from the plasma </a:t>
            </a:r>
          </a:p>
          <a:p>
            <a:r>
              <a:rPr lang="en-US" sz="1800" dirty="0"/>
              <a:t>It leads to the release of more ADP , which cause more platelets to pile up at the </a:t>
            </a:r>
            <a:r>
              <a:rPr lang="en-US" sz="1800" dirty="0" smtClean="0"/>
              <a:t>injured </a:t>
            </a:r>
            <a:r>
              <a:rPr lang="en-US" sz="1800" dirty="0"/>
              <a:t>site. The  aggregating process is reinforced by the formation of Thromboxane A2. </a:t>
            </a:r>
            <a:r>
              <a:rPr lang="en-US" sz="1800" dirty="0" smtClean="0"/>
              <a:t>It  </a:t>
            </a:r>
            <a:r>
              <a:rPr lang="en-US" sz="1800" dirty="0"/>
              <a:t>directly promotes platelet aggregation and further enhances  it indirectly by triggering the release of even more ADP from the platelet </a:t>
            </a:r>
            <a:r>
              <a:rPr lang="en-US" sz="1800" dirty="0" smtClean="0"/>
              <a:t>granules, then Formation </a:t>
            </a:r>
            <a:r>
              <a:rPr lang="en-US" sz="1800" dirty="0"/>
              <a:t>of platelet plug takes </a:t>
            </a:r>
            <a:r>
              <a:rPr lang="en-US" sz="1800" dirty="0" smtClean="0"/>
              <a:t>place.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platelet  plug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2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8001000" cy="55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8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7786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aggregated platelet plug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only physically seal the break in the vessel but, also perform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three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other important roles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myosin which were the contractile proteins in the platelets contract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compacts and strengthens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plug which was initially, a loose plug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arious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chemicals released from the  platelet plug include several vasoconstrictors (serotonin, epinephrine and Thromboxane A2 ) cause vascular vasospasm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platelet  plug release other chemical substances that play a role in blood clotting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Platelet plugging mechanism alone is sufficient  to seal tears in the capillaries and small vessels but, large holes require  formation of blood clot to stop  bleeding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**Normal endothelium of the vessel release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prevents platelet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aggregation. 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platelet </a:t>
            </a:r>
            <a:r>
              <a:rPr lang="en-US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plug is limited to the defected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part of the vessel and does not spread to the normal vascular tissue.</a:t>
            </a: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830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Bradley Hand ITC" pitchFamily="66" charset="0"/>
              </a:rPr>
              <a:t>Blood clot in ruptured vessels</a:t>
            </a:r>
          </a:p>
          <a:p>
            <a:pPr marL="109728" indent="0">
              <a:buNone/>
            </a:pPr>
            <a:endParaRPr lang="en-US" sz="3800" b="1" dirty="0">
              <a:solidFill>
                <a:srgbClr val="FF0000"/>
              </a:solidFill>
              <a:latin typeface="Bradley Hand ITC" pitchFamily="66" charset="0"/>
            </a:endParaRPr>
          </a:p>
          <a:p>
            <a:r>
              <a:rPr lang="en-US" dirty="0" smtClean="0"/>
              <a:t>If </a:t>
            </a:r>
            <a:r>
              <a:rPr lang="en-US" dirty="0"/>
              <a:t>there is a large defect in the vessel then blood clot + platelet plug are required to stop </a:t>
            </a:r>
            <a:r>
              <a:rPr lang="en-US" dirty="0" smtClean="0"/>
              <a:t>bleeding. As </a:t>
            </a:r>
            <a:r>
              <a:rPr lang="en-US" dirty="0"/>
              <a:t>clot on the top of platelet plug </a:t>
            </a:r>
            <a:r>
              <a:rPr lang="en-US" dirty="0" smtClean="0"/>
              <a:t>, supports </a:t>
            </a:r>
            <a:r>
              <a:rPr lang="en-US" dirty="0"/>
              <a:t>it and reinforces the seal over the break in the vessel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Onset Of Formation Of Blood Clot: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15 – 20 sec…… in severe trauma.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1 – 2 min…… in minor trauma.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Ultimate step in clot formation is the </a:t>
            </a:r>
            <a:r>
              <a:rPr lang="en-US" dirty="0">
                <a:solidFill>
                  <a:srgbClr val="FF0000"/>
                </a:solidFill>
              </a:rPr>
              <a:t>conversion of fibrinogen  </a:t>
            </a:r>
            <a:r>
              <a:rPr lang="en-US" dirty="0"/>
              <a:t>which is a </a:t>
            </a:r>
            <a:r>
              <a:rPr lang="en-US" dirty="0" smtClean="0"/>
              <a:t>(soluble </a:t>
            </a:r>
            <a:r>
              <a:rPr lang="en-US" dirty="0"/>
              <a:t>protein that is produced by the liver and is normally always present in the </a:t>
            </a:r>
            <a:r>
              <a:rPr lang="en-US" dirty="0" smtClean="0"/>
              <a:t>plasma) </a:t>
            </a:r>
            <a:r>
              <a:rPr lang="en-US" dirty="0">
                <a:solidFill>
                  <a:srgbClr val="FF0000"/>
                </a:solidFill>
              </a:rPr>
              <a:t>to fibrin </a:t>
            </a:r>
            <a:r>
              <a:rPr lang="en-US" dirty="0"/>
              <a:t>which </a:t>
            </a:r>
            <a:r>
              <a:rPr lang="en-US" dirty="0" smtClean="0"/>
              <a:t>is( </a:t>
            </a:r>
            <a:r>
              <a:rPr lang="en-US" dirty="0"/>
              <a:t>insoluble thread like  </a:t>
            </a:r>
            <a:r>
              <a:rPr lang="en-US" dirty="0" smtClean="0"/>
              <a:t>molecule). </a:t>
            </a: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Fibrinogen      ( thrombin)      Fibrin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67000" y="54483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" y="457200"/>
            <a:ext cx="800474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6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r>
              <a:rPr lang="en-US" sz="2000" dirty="0"/>
              <a:t>Fibrin molecules adhere to the  damaged vessel  surface forming a loose  netlike meshwork that traps  the cellular elements of </a:t>
            </a:r>
            <a:r>
              <a:rPr lang="en-US" sz="2000" dirty="0" smtClean="0"/>
              <a:t>blood. The </a:t>
            </a:r>
            <a:r>
              <a:rPr lang="en-US" sz="2000" dirty="0"/>
              <a:t>clot appears red because of abundance of RBC that are trapped in it. </a:t>
            </a:r>
            <a:endParaRPr lang="en-US" sz="2000" dirty="0" smtClean="0"/>
          </a:p>
          <a:p>
            <a:r>
              <a:rPr lang="en-US" sz="2000" dirty="0"/>
              <a:t>The original fibrin web is weak  because the fibrin threads are loosely </a:t>
            </a:r>
            <a:r>
              <a:rPr lang="en-US" sz="2000" dirty="0" smtClean="0"/>
              <a:t>interlaced, then  </a:t>
            </a:r>
            <a:r>
              <a:rPr lang="en-US" sz="2000" dirty="0"/>
              <a:t>various chemical linkages are formed  between adjacent strands  to strengthen and stabilize the clot mesh work.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cross linkage  process which is catalyzed by a clotting factor known as </a:t>
            </a:r>
            <a:r>
              <a:rPr lang="en-US" sz="2000" dirty="0">
                <a:solidFill>
                  <a:srgbClr val="FF0000"/>
                </a:solidFill>
              </a:rPr>
              <a:t>factor XIII (Fibrin stabilizing factor).</a:t>
            </a:r>
          </a:p>
          <a:p>
            <a:pPr marL="109728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6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Fibrous organization or Dissolution of blood clot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Once a blood clot has formed, it can follow one of two courses: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can become invaded by fibroblasts, which subsequently form connective tissue all through the clot.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dissolve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usual course for a clot that forms in a small hole of a vessel wall  is invasion by fibroblasts, beginning within a few hours after the clot is formed. This event is promoted  by growth factor secreted by platelets.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Complete organization of the clot into fibrous tissue takes place within 1 to 2 weeks. </a:t>
            </a: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457200"/>
            <a:ext cx="887640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2716"/>
            <a:ext cx="777686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9144000" cy="6324600"/>
          </a:xfrm>
          <a:solidFill>
            <a:srgbClr val="FCBAD6"/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Platelets (thrombocytes - "clotting")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platelets are small, granulated bodies that aggregate at sites of vascular injury. They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lack nuclei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2-4 um in diameter . There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about( 150,000- 300,000/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circulating blood, and they normally have a half-life of about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days.( 8-12 days).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megakaryocyte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s, giant cells in the bone marrow, form platelets by pinching off bits of cytoplasm and extruding them into the circulation. Between 60% and 75% of the platelets that have been extruded from the bone marrow are in the circulating blood, and the remainder are mostly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spleen(1\3).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Splenectomy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causes an increase in the platelet count (thrombocytosis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74676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62629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(1) actin and myosin molecules, which are contractile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proteins,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thrombosthenin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that can cause the platelets 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contract</a:t>
            </a: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2) residuals of both the endoplasmic reticulum and the Golgi apparatus that synthesize various enzymes and especially store large quantities of calcium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ions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(3) mitochondria and enzyme systems that are capable of forming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(ATP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and adenosine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diphosphate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(ADP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4) enzyme systems that synthesize prostaglandins, which are local hormones that cause many vascular and other local tissue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an important protein called fibrin-stabilizing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(6) a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growth factor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that causes vascular endothelial cells, vascular smooth muscle cells, and fibroblasts to multiply and grow, thus causing cellular growth that eventually helps repair damaged vascular walls.</a:t>
            </a:r>
          </a:p>
        </p:txBody>
      </p:sp>
    </p:spTree>
    <p:extLst>
      <p:ext uri="{BB962C8B-B14F-4D97-AF65-F5344CB8AC3E}">
        <p14:creationId xmlns:p14="http://schemas.microsoft.com/office/powerpoint/2010/main" val="5399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62629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Their</a:t>
            </a:r>
            <a:r>
              <a:rPr lang="en-US" sz="1800" dirty="0">
                <a:solidFill>
                  <a:srgbClr val="FF0000"/>
                </a:solidFill>
              </a:rPr>
              <a:t> membranes </a:t>
            </a:r>
            <a:r>
              <a:rPr lang="en-US" sz="1800" dirty="0"/>
              <a:t>contain receptors for collagen, ADP, vessel wall von </a:t>
            </a:r>
            <a:r>
              <a:rPr lang="en-US" sz="1800" dirty="0" err="1"/>
              <a:t>Willebrand</a:t>
            </a:r>
            <a:r>
              <a:rPr lang="en-US" sz="1800" dirty="0"/>
              <a:t> factor . and fibrinogen. Their cytoplasm contains actin, myosin, glycogen, lysosomes, and two types of granules</a:t>
            </a:r>
            <a:r>
              <a:rPr lang="en-US" sz="1800" dirty="0" smtClean="0"/>
              <a:t>:</a:t>
            </a:r>
          </a:p>
          <a:p>
            <a:pPr marL="109728" indent="0">
              <a:buNone/>
            </a:pPr>
            <a:endParaRPr lang="en-US" sz="1800" dirty="0" smtClean="0"/>
          </a:p>
          <a:p>
            <a:r>
              <a:rPr lang="en-US" sz="1800" dirty="0"/>
              <a:t>Platelet Granules </a:t>
            </a:r>
            <a:r>
              <a:rPr lang="en-US" sz="1800" dirty="0" smtClean="0"/>
              <a:t>:</a:t>
            </a:r>
          </a:p>
          <a:p>
            <a:pPr marL="109728" indent="0">
              <a:buNone/>
            </a:pPr>
            <a:r>
              <a:rPr lang="en-US" sz="1800" dirty="0" smtClean="0"/>
              <a:t>** </a:t>
            </a:r>
            <a:r>
              <a:rPr lang="en-US" sz="1800" dirty="0" smtClean="0">
                <a:solidFill>
                  <a:srgbClr val="FF0000"/>
                </a:solidFill>
              </a:rPr>
              <a:t>Alpha </a:t>
            </a:r>
            <a:r>
              <a:rPr lang="en-US" sz="1800" dirty="0">
                <a:solidFill>
                  <a:srgbClr val="FF0000"/>
                </a:solidFill>
              </a:rPr>
              <a:t>granules </a:t>
            </a:r>
            <a:r>
              <a:rPr lang="en-US" sz="1800" dirty="0"/>
              <a:t>contain: </a:t>
            </a:r>
            <a:endParaRPr lang="en-US" sz="1800" dirty="0" smtClean="0"/>
          </a:p>
          <a:p>
            <a:pPr marL="452628" indent="-342900">
              <a:buAutoNum type="arabicPeriod"/>
            </a:pPr>
            <a:r>
              <a:rPr lang="en-US" sz="1800" dirty="0" smtClean="0"/>
              <a:t>1.Clotting </a:t>
            </a:r>
            <a:r>
              <a:rPr lang="en-US" sz="1800" dirty="0"/>
              <a:t>factors – </a:t>
            </a:r>
            <a:r>
              <a:rPr lang="en-US" sz="1800" dirty="0">
                <a:solidFill>
                  <a:schemeClr val="accent4"/>
                </a:solidFill>
              </a:rPr>
              <a:t>fibrinogen</a:t>
            </a:r>
            <a:r>
              <a:rPr lang="en-US" sz="1800" dirty="0"/>
              <a:t>, V and XIII </a:t>
            </a:r>
            <a:endParaRPr lang="en-US" sz="1800" dirty="0" smtClean="0"/>
          </a:p>
          <a:p>
            <a:pPr marL="452628" indent="-342900">
              <a:buAutoNum type="arabicPeriod"/>
            </a:pPr>
            <a:r>
              <a:rPr lang="en-US" sz="1800" dirty="0" smtClean="0"/>
              <a:t>2</a:t>
            </a:r>
            <a:r>
              <a:rPr lang="en-US" sz="1800" dirty="0"/>
              <a:t>. Platelet-derived growth factor </a:t>
            </a:r>
            <a:r>
              <a:rPr lang="en-US" sz="1800" dirty="0" smtClean="0"/>
              <a:t>PDGF</a:t>
            </a:r>
          </a:p>
          <a:p>
            <a:pPr marL="452628" indent="-342900"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3. Vascular endothelial growth factor (VEGF</a:t>
            </a:r>
            <a:r>
              <a:rPr lang="en-US" sz="1800" dirty="0" smtClean="0"/>
              <a:t>)</a:t>
            </a:r>
          </a:p>
          <a:p>
            <a:pPr marL="452628" indent="-342900"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4. Basic fibroblast growth factor (FGF) </a:t>
            </a:r>
            <a:endParaRPr lang="en-US" sz="1800" dirty="0" smtClean="0"/>
          </a:p>
          <a:p>
            <a:pPr marL="452628" indent="-342900">
              <a:buAutoNum type="arabicPeriod"/>
            </a:pPr>
            <a:r>
              <a:rPr lang="en-US" sz="1800" dirty="0" smtClean="0"/>
              <a:t>5</a:t>
            </a:r>
            <a:r>
              <a:rPr lang="en-US" sz="1800" dirty="0"/>
              <a:t>. </a:t>
            </a:r>
            <a:r>
              <a:rPr lang="en-US" sz="1800" dirty="0" err="1"/>
              <a:t>Endostatin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2628" indent="-342900">
              <a:buAutoNum type="arabicPeriod"/>
            </a:pPr>
            <a:r>
              <a:rPr lang="en-US" sz="1800" dirty="0" smtClean="0"/>
              <a:t>6</a:t>
            </a:r>
            <a:r>
              <a:rPr lang="en-US" sz="1800" dirty="0"/>
              <a:t>. </a:t>
            </a:r>
            <a:r>
              <a:rPr lang="en-US" sz="1800" dirty="0" err="1"/>
              <a:t>Thrombospondin</a:t>
            </a:r>
            <a:r>
              <a:rPr lang="en-US" sz="1800" dirty="0" smtClean="0"/>
              <a:t>.</a:t>
            </a:r>
          </a:p>
          <a:p>
            <a:pPr marL="109728" indent="0">
              <a:buNone/>
            </a:pPr>
            <a:r>
              <a:rPr lang="en-US" sz="1800" dirty="0" smtClean="0"/>
              <a:t>** </a:t>
            </a:r>
            <a:r>
              <a:rPr lang="en-US" sz="1800" dirty="0">
                <a:solidFill>
                  <a:srgbClr val="FF0000"/>
                </a:solidFill>
              </a:rPr>
              <a:t>Dense granules </a:t>
            </a:r>
            <a:r>
              <a:rPr lang="en-US" sz="1800" dirty="0"/>
              <a:t>contain: </a:t>
            </a:r>
            <a:r>
              <a:rPr lang="en-US" sz="1800" dirty="0" smtClean="0">
                <a:solidFill>
                  <a:schemeClr val="accent4"/>
                </a:solidFill>
              </a:rPr>
              <a:t>Adenine</a:t>
            </a:r>
          </a:p>
          <a:p>
            <a:pPr marL="109728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 Nucleotides “ADP </a:t>
            </a:r>
            <a:r>
              <a:rPr lang="en-US" sz="1800" dirty="0" smtClean="0"/>
              <a:t>“</a:t>
            </a:r>
          </a:p>
          <a:p>
            <a:pPr marL="109728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Serotonin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. Phospholipid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4</a:t>
            </a:r>
            <a:r>
              <a:rPr lang="en-US" sz="1800" dirty="0"/>
              <a:t>. </a:t>
            </a:r>
            <a:r>
              <a:rPr lang="en-US" sz="1800" dirty="0" smtClean="0"/>
              <a:t>Calcium</a:t>
            </a:r>
          </a:p>
          <a:p>
            <a:pPr marL="109728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5. Lysosomes.</a:t>
            </a:r>
          </a:p>
          <a:p>
            <a:pPr marL="109728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67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8" y="304800"/>
            <a:ext cx="8932248" cy="57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5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-76200"/>
            <a:ext cx="8305800" cy="6083491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150,000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300,000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 microliter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Thrombocytopenia: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abnormally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platelet count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Thrombocytosis: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abnormally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platelet count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count due to 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Decreased Survival – Immune  (ITP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immune thrombocytopenia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Increased utilization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DIC disseminated intravascular coagulopathy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Defective Platelet function:</a:t>
            </a: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Acquired – Drugs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Aspirin, MDS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yelodysplastic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syndrome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Congenital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Thrombasthenia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Thrombocytopenic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endParaRPr lang="en-US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the platelet count is low, clot retraction is deficient and there is poor constriction of ruptured vessels. The resulting clinical syndrome (thrombocytopenic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characterized by easy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bruisability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multiple subcutaneous hemorrhages.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may also occur when the platelet count is normal &amp; in state of , the circulating platelets are abnormal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thrombasthenic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Individuals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thrombocytosis (increased number of platelets) are predisposed to thrombotic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err="1"/>
              <a:t>Petechiae</a:t>
            </a:r>
            <a:r>
              <a:rPr lang="en-US" dirty="0"/>
              <a:t> </a:t>
            </a:r>
            <a:r>
              <a:rPr lang="en-US" sz="2000" dirty="0"/>
              <a:t>Tiny red spots resulting from blood </a:t>
            </a:r>
            <a:r>
              <a:rPr lang="en-US" sz="2000" dirty="0" err="1"/>
              <a:t>extravasated</a:t>
            </a:r>
            <a:r>
              <a:rPr lang="en-US" sz="2000" dirty="0"/>
              <a:t> from normally healthy blood vessels which have become abnormally permeable (due to a vascular or platelet disorder</a:t>
            </a:r>
            <a:r>
              <a:rPr lang="en-US" sz="2000" dirty="0" smtClean="0"/>
              <a:t>)</a:t>
            </a:r>
            <a:endParaRPr lang="en-US" dirty="0"/>
          </a:p>
          <a:p>
            <a:r>
              <a:rPr lang="en-US" dirty="0" smtClean="0"/>
              <a:t>Epistaxis </a:t>
            </a:r>
            <a:r>
              <a:rPr lang="en-US" dirty="0"/>
              <a:t>"Nose bleeding" </a:t>
            </a:r>
            <a:r>
              <a:rPr lang="en-US" sz="2000" dirty="0"/>
              <a:t>This is usually caused by a mild trauma to the blood vessels of the anterior nares, but occasionally is a manifestation of a platelet or vascular </a:t>
            </a:r>
            <a:r>
              <a:rPr lang="en-US" sz="2000" dirty="0" smtClean="0"/>
              <a:t>abnormality </a:t>
            </a:r>
          </a:p>
          <a:p>
            <a:r>
              <a:rPr lang="en-US" dirty="0"/>
              <a:t>Ecchymosis </a:t>
            </a:r>
            <a:r>
              <a:rPr lang="en-US" sz="2000" dirty="0"/>
              <a:t>An area of </a:t>
            </a:r>
            <a:r>
              <a:rPr lang="en-US" sz="2000" dirty="0" err="1"/>
              <a:t>extravasated</a:t>
            </a:r>
            <a:r>
              <a:rPr lang="en-US" sz="2000" dirty="0"/>
              <a:t> blood arising from trauma to the blood vessels of that area. This can also arise in patients with vascular or platelet disorders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934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</TotalTime>
  <Words>1543</Words>
  <Application>Microsoft Office PowerPoint</Application>
  <PresentationFormat>عرض على الشاشة (3:4)‏</PresentationFormat>
  <Paragraphs>121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0" baseType="lpstr">
      <vt:lpstr>Concourse</vt:lpstr>
      <vt:lpstr>Slice</vt:lpstr>
      <vt:lpstr>Platelet &amp; Hemostasis Physiology</vt:lpstr>
      <vt:lpstr>     Objectives  1-To know the physiological basis about platelets functions.  2- What's mean by bleeding &amp; thrombocytopenia terms. 3- Describe the mechanism of platelets plug . 4- To understand the screening test in bleeding disorder.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Normal blood vessel wall            Injured vessel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Mechanism of platelet  plug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Platelet &amp; Hemostasis Physiology  </dc:title>
  <dc:creator>Om Hussony</dc:creator>
  <cp:lastModifiedBy>ALI SAHIUNY</cp:lastModifiedBy>
  <cp:revision>48</cp:revision>
  <dcterms:created xsi:type="dcterms:W3CDTF">2006-08-16T00:00:00Z</dcterms:created>
  <dcterms:modified xsi:type="dcterms:W3CDTF">2021-10-25T11:22:21Z</dcterms:modified>
</cp:coreProperties>
</file>