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76" r:id="rId2"/>
    <p:sldId id="257" r:id="rId3"/>
    <p:sldId id="258" r:id="rId4"/>
    <p:sldId id="358" r:id="rId5"/>
    <p:sldId id="259" r:id="rId6"/>
    <p:sldId id="261" r:id="rId7"/>
    <p:sldId id="334" r:id="rId8"/>
    <p:sldId id="348" r:id="rId9"/>
    <p:sldId id="355" r:id="rId10"/>
    <p:sldId id="356" r:id="rId11"/>
    <p:sldId id="281" r:id="rId12"/>
    <p:sldId id="262" r:id="rId13"/>
    <p:sldId id="273" r:id="rId14"/>
    <p:sldId id="263" r:id="rId15"/>
    <p:sldId id="335" r:id="rId16"/>
    <p:sldId id="320" r:id="rId17"/>
    <p:sldId id="324" r:id="rId18"/>
    <p:sldId id="264" r:id="rId19"/>
    <p:sldId id="370" r:id="rId20"/>
    <p:sldId id="361" r:id="rId21"/>
    <p:sldId id="375" r:id="rId22"/>
    <p:sldId id="371" r:id="rId23"/>
    <p:sldId id="372" r:id="rId24"/>
    <p:sldId id="353" r:id="rId25"/>
    <p:sldId id="352" r:id="rId26"/>
    <p:sldId id="360" r:id="rId27"/>
    <p:sldId id="3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B1A19-0FCF-4FF8-B0CF-9A819C1D0AB4}"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3F44A-4F46-4DF3-8AAF-9330B794647C}" type="slidenum">
              <a:rPr lang="en-US" smtClean="0"/>
              <a:t>‹#›</a:t>
            </a:fld>
            <a:endParaRPr lang="en-US"/>
          </a:p>
        </p:txBody>
      </p:sp>
    </p:spTree>
    <p:extLst>
      <p:ext uri="{BB962C8B-B14F-4D97-AF65-F5344CB8AC3E}">
        <p14:creationId xmlns:p14="http://schemas.microsoft.com/office/powerpoint/2010/main" val="1256343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DEB9032-C370-4020-BE45-58EEE109D6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701495E-8B3A-4F11-81AA-DC8028040EC3}" type="slidenum">
              <a:rPr lang="en-US" altLang="en-US"/>
              <a:pPr>
                <a:spcBef>
                  <a:spcPct val="0"/>
                </a:spcBef>
              </a:pPr>
              <a:t>4</a:t>
            </a:fld>
            <a:endParaRPr lang="en-US" altLang="en-US"/>
          </a:p>
        </p:txBody>
      </p:sp>
      <p:sp>
        <p:nvSpPr>
          <p:cNvPr id="6147" name="Rectangle 2">
            <a:extLst>
              <a:ext uri="{FF2B5EF4-FFF2-40B4-BE49-F238E27FC236}">
                <a16:creationId xmlns:a16="http://schemas.microsoft.com/office/drawing/2014/main" id="{0F783619-2C7E-44AF-8EBD-E38847983A2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F886DE2-62EF-4692-B789-BB1CE0518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64FA5E3-A688-49C3-967D-1A01853243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33BDFE-76A8-4D68-BD57-6001F303E913}" type="slidenum">
              <a:rPr lang="en-US" altLang="en-US"/>
              <a:pPr>
                <a:spcBef>
                  <a:spcPct val="0"/>
                </a:spcBef>
              </a:pPr>
              <a:t>19</a:t>
            </a:fld>
            <a:endParaRPr lang="en-US" altLang="en-US"/>
          </a:p>
        </p:txBody>
      </p:sp>
      <p:sp>
        <p:nvSpPr>
          <p:cNvPr id="21507" name="Rectangle 2">
            <a:extLst>
              <a:ext uri="{FF2B5EF4-FFF2-40B4-BE49-F238E27FC236}">
                <a16:creationId xmlns:a16="http://schemas.microsoft.com/office/drawing/2014/main" id="{58DC33B3-A5B8-4300-BAEB-1BDEE4E573A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2E9B107-85EE-4F09-A061-DCB369952D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CB2E-B7C5-439B-81D4-7408B7A9E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F6125A-6D4F-45AB-87CF-B86E60D05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951887-4280-4CBD-A7AF-127155065EB0}"/>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5" name="Footer Placeholder 4">
            <a:extLst>
              <a:ext uri="{FF2B5EF4-FFF2-40B4-BE49-F238E27FC236}">
                <a16:creationId xmlns:a16="http://schemas.microsoft.com/office/drawing/2014/main" id="{83549D76-0C33-43DD-8331-190F94E74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971F4-FE17-40DB-9455-965C8024575D}"/>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178417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5530-3CE1-4EC0-BE5F-704B8A723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8CD0D-7CEA-47EB-8CF5-636107D8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B0B29-945A-46E2-9BFD-02EED59CBB5E}"/>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5" name="Footer Placeholder 4">
            <a:extLst>
              <a:ext uri="{FF2B5EF4-FFF2-40B4-BE49-F238E27FC236}">
                <a16:creationId xmlns:a16="http://schemas.microsoft.com/office/drawing/2014/main" id="{CE10647C-2C10-48CA-A127-FD6119C23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31FE6-2CF4-4E03-9952-C0051FA45BF3}"/>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179738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3EB572-40F0-4115-9352-C47FE4536B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CBED9-BDF1-49CE-9726-F98BFA230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731F4-479E-48AD-812B-66A1E734A33F}"/>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5" name="Footer Placeholder 4">
            <a:extLst>
              <a:ext uri="{FF2B5EF4-FFF2-40B4-BE49-F238E27FC236}">
                <a16:creationId xmlns:a16="http://schemas.microsoft.com/office/drawing/2014/main" id="{87B9942F-655B-405F-B7FD-BC314DEBA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DE548-6E0B-408A-9CF6-416DB73F925F}"/>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609187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3F27-DCA8-4A9A-8D79-3BE609C1AD7E}"/>
              </a:ext>
            </a:extLst>
          </p:cNvPr>
          <p:cNvSpPr>
            <a:spLocks noGrp="1"/>
          </p:cNvSpPr>
          <p:nvPr>
            <p:ph type="title"/>
          </p:nvPr>
        </p:nvSpPr>
        <p:spPr>
          <a:xfrm>
            <a:off x="914401" y="609600"/>
            <a:ext cx="103632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B2CAAF97-F85A-46CF-BBA5-9421F8ED6A12}"/>
              </a:ext>
            </a:extLst>
          </p:cNvPr>
          <p:cNvSpPr>
            <a:spLocks noGrp="1"/>
          </p:cNvSpPr>
          <p:nvPr>
            <p:ph type="clipArt" sz="half" idx="1"/>
          </p:nvPr>
        </p:nvSpPr>
        <p:spPr>
          <a:xfrm>
            <a:off x="914400" y="1981200"/>
            <a:ext cx="5080000" cy="4114800"/>
          </a:xfrm>
        </p:spPr>
        <p:txBody>
          <a:bodyPr/>
          <a:lstStyle/>
          <a:p>
            <a:endParaRPr lang="en-US"/>
          </a:p>
        </p:txBody>
      </p:sp>
      <p:sp>
        <p:nvSpPr>
          <p:cNvPr id="4" name="Text Placeholder 3">
            <a:extLst>
              <a:ext uri="{FF2B5EF4-FFF2-40B4-BE49-F238E27FC236}">
                <a16:creationId xmlns:a16="http://schemas.microsoft.com/office/drawing/2014/main" id="{B03C45C9-E441-4EFD-8B5E-0404433F85A3}"/>
              </a:ext>
            </a:extLst>
          </p:cNvPr>
          <p:cNvSpPr>
            <a:spLocks noGrp="1"/>
          </p:cNvSpPr>
          <p:nvPr>
            <p:ph type="body" sz="half" idx="2"/>
          </p:nvPr>
        </p:nvSpPr>
        <p:spPr>
          <a:xfrm>
            <a:off x="6197601"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A63B89-F868-49E8-829E-D0C0F3CFB2F7}"/>
              </a:ext>
            </a:extLst>
          </p:cNvPr>
          <p:cNvSpPr>
            <a:spLocks noGrp="1"/>
          </p:cNvSpPr>
          <p:nvPr>
            <p:ph type="dt" sz="half" idx="10"/>
          </p:nvPr>
        </p:nvSpPr>
        <p:spPr>
          <a:xfrm>
            <a:off x="914401"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DE0FA2-29B9-4010-ACE7-41132539E45A}"/>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9D8B4A-6B25-460B-9874-9E12EDB5107F}"/>
              </a:ext>
            </a:extLst>
          </p:cNvPr>
          <p:cNvSpPr>
            <a:spLocks noGrp="1"/>
          </p:cNvSpPr>
          <p:nvPr>
            <p:ph type="sldNum" sz="quarter" idx="12"/>
          </p:nvPr>
        </p:nvSpPr>
        <p:spPr>
          <a:xfrm>
            <a:off x="8737600" y="6248400"/>
            <a:ext cx="2540000" cy="457200"/>
          </a:xfrm>
        </p:spPr>
        <p:txBody>
          <a:bodyPr/>
          <a:lstStyle>
            <a:lvl1pPr>
              <a:defRPr/>
            </a:lvl1pPr>
          </a:lstStyle>
          <a:p>
            <a:fld id="{E5D0C327-B107-4AF3-ADB7-7CC955097EC9}" type="slidenum">
              <a:rPr lang="en-US" altLang="en-US"/>
              <a:pPr/>
              <a:t>‹#›</a:t>
            </a:fld>
            <a:endParaRPr lang="en-US" altLang="en-US"/>
          </a:p>
        </p:txBody>
      </p:sp>
    </p:spTree>
    <p:extLst>
      <p:ext uri="{BB962C8B-B14F-4D97-AF65-F5344CB8AC3E}">
        <p14:creationId xmlns:p14="http://schemas.microsoft.com/office/powerpoint/2010/main" val="209765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BB14-7B8D-435A-9954-B061D5E00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D3ECF-B312-474E-AB3A-E47297789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9959-5D4E-4862-8319-11E02A20B15A}"/>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5" name="Footer Placeholder 4">
            <a:extLst>
              <a:ext uri="{FF2B5EF4-FFF2-40B4-BE49-F238E27FC236}">
                <a16:creationId xmlns:a16="http://schemas.microsoft.com/office/drawing/2014/main" id="{1B150BD2-CBF6-4A54-AE1A-6E95EEBD7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9E61F-AB17-405B-A980-71E202707BED}"/>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419104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2A7F-77B5-4F50-9FBE-8558E8EAFE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FF39D7-6CDD-46BC-91C2-087D2986B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3F3C2-537F-478A-9DB6-7EDFFC13CADA}"/>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5" name="Footer Placeholder 4">
            <a:extLst>
              <a:ext uri="{FF2B5EF4-FFF2-40B4-BE49-F238E27FC236}">
                <a16:creationId xmlns:a16="http://schemas.microsoft.com/office/drawing/2014/main" id="{7F925A20-2A1B-49FB-B5DB-51ADE4E85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A799-0249-4AEE-A758-7074195359D5}"/>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201907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B275-8EBE-41BF-8896-C1E8DE675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E606B-23AB-41AE-BEFC-F2AC2FBF2A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A73D4-0119-4591-976B-44EFD5724A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23D74-9B06-4D07-AA5E-1C08DEC7372A}"/>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6" name="Footer Placeholder 5">
            <a:extLst>
              <a:ext uri="{FF2B5EF4-FFF2-40B4-BE49-F238E27FC236}">
                <a16:creationId xmlns:a16="http://schemas.microsoft.com/office/drawing/2014/main" id="{19BD7E5A-77BE-4529-BDB2-582B90875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8877E-5994-413F-B511-7F7ACAF0DDA7}"/>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405162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F5C67-6EFD-4F22-BCC4-F82BA7C252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258479-AEBD-464A-B164-11832E1E2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78E63-C772-4720-998C-E3DE7AD3EA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20B8F4-60FC-4862-8E39-85B4B9453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B6475-77A3-43D3-B5FF-CD6A941283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709F8-F4F7-4C8E-9A30-81614E9A960C}"/>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8" name="Footer Placeholder 7">
            <a:extLst>
              <a:ext uri="{FF2B5EF4-FFF2-40B4-BE49-F238E27FC236}">
                <a16:creationId xmlns:a16="http://schemas.microsoft.com/office/drawing/2014/main" id="{0EEFE2BD-E268-4E79-A22C-2398B0F3B6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5BD82D-BE98-47DA-8EF3-333A68BBD526}"/>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98749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E4A7-1607-4B10-8C46-A19FDEF39F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BC7F-5F12-4110-9118-19984F2F47B1}"/>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4" name="Footer Placeholder 3">
            <a:extLst>
              <a:ext uri="{FF2B5EF4-FFF2-40B4-BE49-F238E27FC236}">
                <a16:creationId xmlns:a16="http://schemas.microsoft.com/office/drawing/2014/main" id="{C29E7476-D603-47B6-8F26-B4A562600C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981092-D6D8-4C1F-8168-81356A1073D2}"/>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318502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A7A73-B956-46A3-8DD8-B98DE1233368}"/>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3" name="Footer Placeholder 2">
            <a:extLst>
              <a:ext uri="{FF2B5EF4-FFF2-40B4-BE49-F238E27FC236}">
                <a16:creationId xmlns:a16="http://schemas.microsoft.com/office/drawing/2014/main" id="{1803277C-7BFB-49E1-B03D-8877A3EC3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75531C-06CD-4189-A563-42FB77A1C692}"/>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331003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0AC6-542B-4901-A246-BEBD7B4A4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B1C63-720A-461C-9CDD-2E1D058705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5CB35A-3C70-4D74-A3BD-51EDEBDF6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9FFCD-9B42-46FC-A089-9E7E85C1C751}"/>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6" name="Footer Placeholder 5">
            <a:extLst>
              <a:ext uri="{FF2B5EF4-FFF2-40B4-BE49-F238E27FC236}">
                <a16:creationId xmlns:a16="http://schemas.microsoft.com/office/drawing/2014/main" id="{794FC5D6-6663-4D69-B64D-9BD4E5113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51768-DCD3-40C1-9DCA-B48E8B41B858}"/>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253737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1DB4-E181-4CAF-8BC7-E76E5BC05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7C12C-4383-4770-A733-BDFD79D75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2EE21-910F-49E0-B97B-E736DD91F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11349-0D99-4AF0-B4B7-41A2BD1E2129}"/>
              </a:ext>
            </a:extLst>
          </p:cNvPr>
          <p:cNvSpPr>
            <a:spLocks noGrp="1"/>
          </p:cNvSpPr>
          <p:nvPr>
            <p:ph type="dt" sz="half" idx="10"/>
          </p:nvPr>
        </p:nvSpPr>
        <p:spPr/>
        <p:txBody>
          <a:bodyPr/>
          <a:lstStyle/>
          <a:p>
            <a:fld id="{D2F145F2-89CC-44AC-A43F-235E97B75BFC}" type="datetimeFigureOut">
              <a:rPr lang="en-US" smtClean="0"/>
              <a:t>11/22/2021</a:t>
            </a:fld>
            <a:endParaRPr lang="en-US"/>
          </a:p>
        </p:txBody>
      </p:sp>
      <p:sp>
        <p:nvSpPr>
          <p:cNvPr id="6" name="Footer Placeholder 5">
            <a:extLst>
              <a:ext uri="{FF2B5EF4-FFF2-40B4-BE49-F238E27FC236}">
                <a16:creationId xmlns:a16="http://schemas.microsoft.com/office/drawing/2014/main" id="{16EC869C-AFE4-4A58-AFA3-628E3A822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C7ECD-13BD-4731-A88E-1AD0D66FCCD2}"/>
              </a:ext>
            </a:extLst>
          </p:cNvPr>
          <p:cNvSpPr>
            <a:spLocks noGrp="1"/>
          </p:cNvSpPr>
          <p:nvPr>
            <p:ph type="sldNum" sz="quarter" idx="12"/>
          </p:nvPr>
        </p:nvSpPr>
        <p:spPr/>
        <p:txBody>
          <a:bodyPr/>
          <a:lstStyle/>
          <a:p>
            <a:fld id="{F6381B4C-0E2A-4B13-BC90-859B7023534F}" type="slidenum">
              <a:rPr lang="en-US" smtClean="0"/>
              <a:t>‹#›</a:t>
            </a:fld>
            <a:endParaRPr lang="en-US"/>
          </a:p>
        </p:txBody>
      </p:sp>
    </p:spTree>
    <p:extLst>
      <p:ext uri="{BB962C8B-B14F-4D97-AF65-F5344CB8AC3E}">
        <p14:creationId xmlns:p14="http://schemas.microsoft.com/office/powerpoint/2010/main" val="357659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615A4-9849-4FDD-B1C8-DF5B49D13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7757-D54F-40EF-8513-EDFAB223F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A34C0-8464-40FE-AC17-D0D708025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145F2-89CC-44AC-A43F-235E97B75BFC}" type="datetimeFigureOut">
              <a:rPr lang="en-US" smtClean="0"/>
              <a:t>11/22/2021</a:t>
            </a:fld>
            <a:endParaRPr lang="en-US"/>
          </a:p>
        </p:txBody>
      </p:sp>
      <p:sp>
        <p:nvSpPr>
          <p:cNvPr id="5" name="Footer Placeholder 4">
            <a:extLst>
              <a:ext uri="{FF2B5EF4-FFF2-40B4-BE49-F238E27FC236}">
                <a16:creationId xmlns:a16="http://schemas.microsoft.com/office/drawing/2014/main" id="{FA558F99-ABFA-471D-B5CA-E158F7038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A630F2-531F-4615-9554-4D93565C6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81B4C-0E2A-4B13-BC90-859B7023534F}" type="slidenum">
              <a:rPr lang="en-US" smtClean="0"/>
              <a:t>‹#›</a:t>
            </a:fld>
            <a:endParaRPr lang="en-US"/>
          </a:p>
        </p:txBody>
      </p:sp>
    </p:spTree>
    <p:extLst>
      <p:ext uri="{BB962C8B-B14F-4D97-AF65-F5344CB8AC3E}">
        <p14:creationId xmlns:p14="http://schemas.microsoft.com/office/powerpoint/2010/main" val="4007012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12.xml" /><Relationship Id="rId1" Type="http://schemas.openxmlformats.org/officeDocument/2006/relationships/vmlDrawing" Target="../drawings/vmlDrawing1.vml" /><Relationship Id="rId4" Type="http://schemas.openxmlformats.org/officeDocument/2006/relationships/image" Target="../media/image9.pn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813D0-3AED-4BED-A12E-A31CC20B9653}"/>
              </a:ext>
            </a:extLst>
          </p:cNvPr>
          <p:cNvSpPr>
            <a:spLocks noGrp="1"/>
          </p:cNvSpPr>
          <p:nvPr>
            <p:ph type="ctrTitle"/>
          </p:nvPr>
        </p:nvSpPr>
        <p:spPr>
          <a:xfrm>
            <a:off x="2667000" y="1122662"/>
            <a:ext cx="6858000" cy="2387514"/>
          </a:xfrm>
        </p:spPr>
        <p:txBody>
          <a:bodyPr/>
          <a:lstStyle/>
          <a:p>
            <a:pPr defTabSz="685750">
              <a:defRPr/>
            </a:pPr>
            <a:r>
              <a:rPr lang="en-US" b="1" dirty="0"/>
              <a:t>Complements</a:t>
            </a:r>
          </a:p>
        </p:txBody>
      </p:sp>
      <p:sp>
        <p:nvSpPr>
          <p:cNvPr id="3" name="Subtitle 2">
            <a:extLst>
              <a:ext uri="{FF2B5EF4-FFF2-40B4-BE49-F238E27FC236}">
                <a16:creationId xmlns:a16="http://schemas.microsoft.com/office/drawing/2014/main" id="{6B0D7231-BB94-4D18-8993-7F984C69AFBB}"/>
              </a:ext>
            </a:extLst>
          </p:cNvPr>
          <p:cNvSpPr>
            <a:spLocks noGrp="1"/>
          </p:cNvSpPr>
          <p:nvPr>
            <p:ph type="subTitle" idx="1"/>
          </p:nvPr>
        </p:nvSpPr>
        <p:spPr>
          <a:xfrm>
            <a:off x="2667000" y="3602493"/>
            <a:ext cx="6858000" cy="1655343"/>
          </a:xfrm>
        </p:spPr>
        <p:txBody>
          <a:bodyPr/>
          <a:lstStyle/>
          <a:p>
            <a:pPr defTabSz="685750">
              <a:spcBef>
                <a:spcPts val="750"/>
              </a:spcBef>
              <a:defRPr/>
            </a:pPr>
            <a:r>
              <a:rPr lang="en-US" dirty="0"/>
              <a:t>Nov/ 22/ 2021</a:t>
            </a:r>
          </a:p>
          <a:p>
            <a:pPr defTabSz="685750">
              <a:spcBef>
                <a:spcPts val="750"/>
              </a:spcBef>
              <a:defRPr/>
            </a:pPr>
            <a:r>
              <a:rPr lang="en-US" dirty="0"/>
              <a:t>Dr. Minen Al-Kafajy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233">
            <a:extLst>
              <a:ext uri="{FF2B5EF4-FFF2-40B4-BE49-F238E27FC236}">
                <a16:creationId xmlns:a16="http://schemas.microsoft.com/office/drawing/2014/main" id="{AB2BC470-8C1C-45B0-998E-D92FDA8B9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9">
            <a:extLst>
              <a:ext uri="{FF2B5EF4-FFF2-40B4-BE49-F238E27FC236}">
                <a16:creationId xmlns:a16="http://schemas.microsoft.com/office/drawing/2014/main" id="{A3CB1355-D7F1-4A3E-82EC-28FC6E95EA2B}"/>
              </a:ext>
            </a:extLst>
          </p:cNvPr>
          <p:cNvSpPr txBox="1">
            <a:spLocks noChangeArrowheads="1"/>
          </p:cNvSpPr>
          <p:nvPr/>
        </p:nvSpPr>
        <p:spPr bwMode="auto">
          <a:xfrm>
            <a:off x="1666876" y="6338888"/>
            <a:ext cx="7369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chemeClr val="bg1"/>
                </a:solidFill>
              </a:rPr>
              <a:t>IgA and IgE </a:t>
            </a:r>
            <a:r>
              <a:rPr lang="en-US" altLang="en-US" sz="2800" b="1" u="sng">
                <a:solidFill>
                  <a:schemeClr val="bg1"/>
                </a:solidFill>
              </a:rPr>
              <a:t>cannot</a:t>
            </a:r>
            <a:r>
              <a:rPr lang="en-US" altLang="en-US" sz="2800" b="1">
                <a:solidFill>
                  <a:schemeClr val="bg1"/>
                </a:solidFill>
              </a:rPr>
              <a:t> activate complement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4B13FD-3671-4EE5-8D36-B2719E22DE64}"/>
              </a:ext>
            </a:extLst>
          </p:cNvPr>
          <p:cNvSpPr>
            <a:spLocks noGrp="1" noChangeArrowheads="1"/>
          </p:cNvSpPr>
          <p:nvPr>
            <p:ph type="title"/>
          </p:nvPr>
        </p:nvSpPr>
        <p:spPr>
          <a:xfrm>
            <a:off x="1524000" y="1"/>
            <a:ext cx="9144000" cy="836613"/>
          </a:xfrm>
        </p:spPr>
        <p:txBody>
          <a:bodyPr/>
          <a:lstStyle/>
          <a:p>
            <a:pPr eaLnBrk="1" hangingPunct="1"/>
            <a:r>
              <a:rPr lang="en-US" altLang="en-US" b="1" dirty="0"/>
              <a:t>The Classical Pathway</a:t>
            </a:r>
          </a:p>
        </p:txBody>
      </p:sp>
      <p:sp>
        <p:nvSpPr>
          <p:cNvPr id="15363" name="Rectangle 3">
            <a:extLst>
              <a:ext uri="{FF2B5EF4-FFF2-40B4-BE49-F238E27FC236}">
                <a16:creationId xmlns:a16="http://schemas.microsoft.com/office/drawing/2014/main" id="{10522317-B4B0-444B-B7F0-0CB9CB5AB84B}"/>
              </a:ext>
            </a:extLst>
          </p:cNvPr>
          <p:cNvSpPr>
            <a:spLocks noGrp="1" noChangeArrowheads="1"/>
          </p:cNvSpPr>
          <p:nvPr>
            <p:ph type="body" idx="1"/>
          </p:nvPr>
        </p:nvSpPr>
        <p:spPr>
          <a:xfrm>
            <a:off x="1524000" y="863600"/>
            <a:ext cx="9144000" cy="6021388"/>
          </a:xfrm>
        </p:spPr>
        <p:txBody>
          <a:bodyPr/>
          <a:lstStyle/>
          <a:p>
            <a:pPr algn="l" rtl="0" eaLnBrk="1" hangingPunct="1">
              <a:lnSpc>
                <a:spcPct val="80000"/>
              </a:lnSpc>
            </a:pPr>
            <a:r>
              <a:rPr lang="en-US" altLang="en-US" dirty="0"/>
              <a:t>IgG4, IgA, and </a:t>
            </a:r>
            <a:r>
              <a:rPr lang="en-US" altLang="en-US" dirty="0" err="1"/>
              <a:t>IgE</a:t>
            </a:r>
            <a:r>
              <a:rPr lang="en-US" altLang="en-US" dirty="0"/>
              <a:t> do not have complement receptors</a:t>
            </a:r>
          </a:p>
          <a:p>
            <a:pPr algn="l" rtl="0" eaLnBrk="1" hangingPunct="1">
              <a:lnSpc>
                <a:spcPct val="80000"/>
              </a:lnSpc>
              <a:buFontTx/>
              <a:buNone/>
            </a:pPr>
            <a:endParaRPr lang="en-US" altLang="en-US" dirty="0"/>
          </a:p>
          <a:p>
            <a:pPr algn="l" rtl="0" eaLnBrk="1" hangingPunct="1">
              <a:lnSpc>
                <a:spcPct val="80000"/>
              </a:lnSpc>
            </a:pPr>
            <a:r>
              <a:rPr lang="en-US" altLang="en-US" dirty="0"/>
              <a:t>Activated C1q activates C1r which in turn activates C1s</a:t>
            </a:r>
          </a:p>
          <a:p>
            <a:pPr algn="l" rtl="0" eaLnBrk="1" hangingPunct="1">
              <a:lnSpc>
                <a:spcPct val="80000"/>
              </a:lnSpc>
              <a:buFontTx/>
              <a:buNone/>
            </a:pPr>
            <a:r>
              <a:rPr lang="en-US" altLang="en-US" dirty="0"/>
              <a:t> </a:t>
            </a:r>
          </a:p>
          <a:p>
            <a:pPr algn="l" rtl="0" eaLnBrk="1" hangingPunct="1">
              <a:lnSpc>
                <a:spcPct val="80000"/>
              </a:lnSpc>
            </a:pPr>
            <a:r>
              <a:rPr lang="en-US" altLang="en-US" dirty="0"/>
              <a:t>Activated C1s has </a:t>
            </a:r>
            <a:r>
              <a:rPr lang="en-US" altLang="en-US" dirty="0" err="1"/>
              <a:t>esterolytic</a:t>
            </a:r>
            <a:r>
              <a:rPr lang="en-US" altLang="en-US" dirty="0"/>
              <a:t> and proteolytic properties which acts on C4 splitting it into two fragments; C4a and C4b</a:t>
            </a:r>
          </a:p>
          <a:p>
            <a:pPr algn="l" rtl="0" eaLnBrk="1" hangingPunct="1">
              <a:lnSpc>
                <a:spcPct val="80000"/>
              </a:lnSpc>
              <a:buFontTx/>
              <a:buNone/>
            </a:pPr>
            <a:endParaRPr lang="en-US" altLang="en-US" dirty="0"/>
          </a:p>
          <a:p>
            <a:pPr algn="l" rtl="0" eaLnBrk="1" hangingPunct="1">
              <a:lnSpc>
                <a:spcPct val="80000"/>
              </a:lnSpc>
            </a:pPr>
            <a:r>
              <a:rPr lang="en-US" altLang="en-US" dirty="0"/>
              <a:t>C4b complexes with C1s forming an active component that acts on C2 splitting it into C2a and C2b</a:t>
            </a:r>
          </a:p>
          <a:p>
            <a:pPr algn="l" rtl="0" eaLnBrk="1" hangingPunct="1">
              <a:lnSpc>
                <a:spcPct val="80000"/>
              </a:lnSpc>
              <a:buFontTx/>
              <a:buNone/>
            </a:pPr>
            <a:endParaRPr lang="en-US" altLang="en-US" dirty="0"/>
          </a:p>
          <a:p>
            <a:pPr algn="l" rtl="0" eaLnBrk="1" hangingPunct="1">
              <a:lnSpc>
                <a:spcPct val="80000"/>
              </a:lnSpc>
            </a:pPr>
            <a:r>
              <a:rPr lang="en-US" altLang="en-US" dirty="0"/>
              <a:t>C2a binds to C4b creating a very active complex called the C3 convertase, where a single molecule can activate hundreds of C3 molecules </a:t>
            </a:r>
          </a:p>
          <a:p>
            <a:pPr algn="l" rtl="0" eaLnBrk="1" hangingPunct="1">
              <a:lnSpc>
                <a:spcPct val="80000"/>
              </a:lnSpc>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52CF259-1A6C-4EF1-B4D0-24BA8753E789}"/>
              </a:ext>
            </a:extLst>
          </p:cNvPr>
          <p:cNvSpPr>
            <a:spLocks noGrp="1" noChangeArrowheads="1"/>
          </p:cNvSpPr>
          <p:nvPr>
            <p:ph type="title"/>
          </p:nvPr>
        </p:nvSpPr>
        <p:spPr>
          <a:xfrm>
            <a:off x="1524000" y="0"/>
            <a:ext cx="9144000" cy="908050"/>
          </a:xfrm>
        </p:spPr>
        <p:txBody>
          <a:bodyPr/>
          <a:lstStyle/>
          <a:p>
            <a:pPr eaLnBrk="1" hangingPunct="1"/>
            <a:r>
              <a:rPr lang="en-US" altLang="en-US" b="1" dirty="0"/>
              <a:t>The Classical Pathway</a:t>
            </a:r>
          </a:p>
        </p:txBody>
      </p:sp>
      <p:sp>
        <p:nvSpPr>
          <p:cNvPr id="16387" name="Rectangle 3">
            <a:extLst>
              <a:ext uri="{FF2B5EF4-FFF2-40B4-BE49-F238E27FC236}">
                <a16:creationId xmlns:a16="http://schemas.microsoft.com/office/drawing/2014/main" id="{99B73EA3-D2E2-4EEE-A836-16EE0809D8F5}"/>
              </a:ext>
            </a:extLst>
          </p:cNvPr>
          <p:cNvSpPr>
            <a:spLocks noGrp="1" noChangeArrowheads="1"/>
          </p:cNvSpPr>
          <p:nvPr>
            <p:ph type="body" idx="1"/>
          </p:nvPr>
        </p:nvSpPr>
        <p:spPr>
          <a:xfrm>
            <a:off x="1524000" y="981076"/>
            <a:ext cx="9144000" cy="5876925"/>
          </a:xfrm>
        </p:spPr>
        <p:txBody>
          <a:bodyPr/>
          <a:lstStyle/>
          <a:p>
            <a:pPr algn="l" rtl="0" eaLnBrk="1" hangingPunct="1">
              <a:lnSpc>
                <a:spcPct val="90000"/>
              </a:lnSpc>
            </a:pPr>
            <a:r>
              <a:rPr lang="en-US" altLang="en-US" dirty="0"/>
              <a:t>C3 is split by C4b2a into C3a and C3b</a:t>
            </a:r>
          </a:p>
          <a:p>
            <a:pPr algn="l" rtl="0" eaLnBrk="1" hangingPunct="1">
              <a:lnSpc>
                <a:spcPct val="90000"/>
              </a:lnSpc>
              <a:buFontTx/>
              <a:buNone/>
            </a:pPr>
            <a:endParaRPr lang="en-US" altLang="en-US" dirty="0"/>
          </a:p>
          <a:p>
            <a:pPr algn="l" rtl="0" eaLnBrk="1" hangingPunct="1">
              <a:lnSpc>
                <a:spcPct val="90000"/>
              </a:lnSpc>
            </a:pPr>
            <a:r>
              <a:rPr lang="en-US" altLang="en-US" dirty="0"/>
              <a:t>C3b binds to cells and to C4b2a to generate C5 convertase which splits C5 into C5a and C5b</a:t>
            </a:r>
          </a:p>
          <a:p>
            <a:pPr algn="l" rtl="0" eaLnBrk="1" hangingPunct="1">
              <a:lnSpc>
                <a:spcPct val="90000"/>
              </a:lnSpc>
              <a:buFontTx/>
              <a:buNone/>
            </a:pPr>
            <a:endParaRPr lang="en-US" altLang="en-US" dirty="0"/>
          </a:p>
          <a:p>
            <a:pPr algn="l" rtl="0" eaLnBrk="1" hangingPunct="1">
              <a:lnSpc>
                <a:spcPct val="90000"/>
              </a:lnSpc>
            </a:pPr>
            <a:r>
              <a:rPr lang="en-US" altLang="en-US" dirty="0"/>
              <a:t>C5b binds to cells and activates C6 and C7</a:t>
            </a:r>
          </a:p>
          <a:p>
            <a:pPr algn="l" rtl="0" eaLnBrk="1" hangingPunct="1">
              <a:lnSpc>
                <a:spcPct val="90000"/>
              </a:lnSpc>
              <a:buFontTx/>
              <a:buNone/>
            </a:pPr>
            <a:endParaRPr lang="en-US" altLang="en-US" dirty="0"/>
          </a:p>
          <a:p>
            <a:pPr algn="l" rtl="0" eaLnBrk="1" hangingPunct="1">
              <a:lnSpc>
                <a:spcPct val="90000"/>
              </a:lnSpc>
            </a:pPr>
            <a:r>
              <a:rPr lang="en-US" altLang="en-US" dirty="0"/>
              <a:t>The complex C5b67 activates C8 and C9 forming a giant molecule with a molecular weight of 10</a:t>
            </a:r>
            <a:r>
              <a:rPr lang="en-US" altLang="en-US" baseline="30000" dirty="0"/>
              <a:t>6 </a:t>
            </a:r>
            <a:r>
              <a:rPr lang="en-US" altLang="en-US" dirty="0"/>
              <a:t>Daltons</a:t>
            </a:r>
            <a:r>
              <a:rPr lang="en-US" altLang="en-US" baseline="30000" dirty="0"/>
              <a:t> </a:t>
            </a:r>
            <a:r>
              <a:rPr lang="en-US" altLang="en-US" dirty="0"/>
              <a:t>called the membrane attack complex (MAC)</a:t>
            </a:r>
            <a:endParaRPr lang="en-US" altLang="en-US" baseline="30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D251BCF-ED95-4905-B62A-C6AB9279AE5D}"/>
              </a:ext>
            </a:extLst>
          </p:cNvPr>
          <p:cNvSpPr>
            <a:spLocks noGrp="1" noChangeArrowheads="1"/>
          </p:cNvSpPr>
          <p:nvPr>
            <p:ph type="title"/>
          </p:nvPr>
        </p:nvSpPr>
        <p:spPr>
          <a:xfrm>
            <a:off x="1524177" y="132"/>
            <a:ext cx="9372238" cy="685774"/>
          </a:xfrm>
        </p:spPr>
        <p:txBody>
          <a:bodyPr/>
          <a:lstStyle/>
          <a:p>
            <a:pPr algn="l"/>
            <a:r>
              <a:rPr lang="en-US" altLang="en-US" sz="2800">
                <a:solidFill>
                  <a:srgbClr val="990033"/>
                </a:solidFill>
                <a:latin typeface="Arial" panose="020B0604020202020204" pitchFamily="34" charset="0"/>
              </a:rPr>
              <a:t>C3b can bind to bacteria and enhance phagocytosis.</a:t>
            </a:r>
          </a:p>
        </p:txBody>
      </p:sp>
      <p:pic>
        <p:nvPicPr>
          <p:cNvPr id="19459" name="Picture 3">
            <a:extLst>
              <a:ext uri="{FF2B5EF4-FFF2-40B4-BE49-F238E27FC236}">
                <a16:creationId xmlns:a16="http://schemas.microsoft.com/office/drawing/2014/main" id="{D7874DAB-765A-4847-809A-A91EF991F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936" y="547800"/>
            <a:ext cx="7010129" cy="6310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F4FA793-00BF-495A-B294-221D3E770E19}"/>
              </a:ext>
            </a:extLst>
          </p:cNvPr>
          <p:cNvSpPr>
            <a:spLocks noGrp="1" noChangeArrowheads="1"/>
          </p:cNvSpPr>
          <p:nvPr>
            <p:ph type="title"/>
          </p:nvPr>
        </p:nvSpPr>
        <p:spPr>
          <a:xfrm>
            <a:off x="1524000" y="0"/>
            <a:ext cx="9144000" cy="908050"/>
          </a:xfrm>
        </p:spPr>
        <p:txBody>
          <a:bodyPr/>
          <a:lstStyle/>
          <a:p>
            <a:pPr eaLnBrk="1" hangingPunct="1"/>
            <a:r>
              <a:rPr lang="en-US" altLang="en-US" b="1" dirty="0"/>
              <a:t>The Classical Pathway</a:t>
            </a:r>
          </a:p>
        </p:txBody>
      </p:sp>
      <p:sp>
        <p:nvSpPr>
          <p:cNvPr id="17411" name="Rectangle 3">
            <a:extLst>
              <a:ext uri="{FF2B5EF4-FFF2-40B4-BE49-F238E27FC236}">
                <a16:creationId xmlns:a16="http://schemas.microsoft.com/office/drawing/2014/main" id="{59E8F4E4-E5CF-4725-B1B7-AA1E1D8C404C}"/>
              </a:ext>
            </a:extLst>
          </p:cNvPr>
          <p:cNvSpPr>
            <a:spLocks noGrp="1" noChangeArrowheads="1"/>
          </p:cNvSpPr>
          <p:nvPr>
            <p:ph type="body" idx="1"/>
          </p:nvPr>
        </p:nvSpPr>
        <p:spPr>
          <a:xfrm>
            <a:off x="1524000" y="1268415"/>
            <a:ext cx="8872025" cy="4400866"/>
          </a:xfrm>
        </p:spPr>
        <p:txBody>
          <a:bodyPr/>
          <a:lstStyle/>
          <a:p>
            <a:pPr algn="l" rtl="0" eaLnBrk="1" hangingPunct="1"/>
            <a:r>
              <a:rPr lang="en-US" altLang="en-US" dirty="0"/>
              <a:t>C5b6789 bound to cells insert themselves into the cell membrane and produce transmembrane channels allowing ions to pass through</a:t>
            </a:r>
          </a:p>
          <a:p>
            <a:pPr algn="l" rtl="0" eaLnBrk="1" hangingPunct="1">
              <a:buFontTx/>
              <a:buNone/>
            </a:pPr>
            <a:r>
              <a:rPr lang="en-US" altLang="en-US" dirty="0"/>
              <a:t> </a:t>
            </a:r>
          </a:p>
          <a:p>
            <a:pPr algn="l" rtl="0" eaLnBrk="1" hangingPunct="1"/>
            <a:r>
              <a:rPr lang="en-US" altLang="en-US" dirty="0"/>
              <a:t>The osmotic equilibrium of the cell is disturbed with rapid influx of water into the cell which swells and lyses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showimage">
            <a:extLst>
              <a:ext uri="{FF2B5EF4-FFF2-40B4-BE49-F238E27FC236}">
                <a16:creationId xmlns:a16="http://schemas.microsoft.com/office/drawing/2014/main" id="{1E968C85-75FE-4678-BEAF-C3226AF4F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214313"/>
            <a:ext cx="8858250"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8170316-5E33-4C48-8F0F-773728E96067}"/>
              </a:ext>
            </a:extLst>
          </p:cNvPr>
          <p:cNvSpPr>
            <a:spLocks noGrp="1" noChangeArrowheads="1"/>
          </p:cNvSpPr>
          <p:nvPr>
            <p:ph type="title"/>
          </p:nvPr>
        </p:nvSpPr>
        <p:spPr>
          <a:xfrm>
            <a:off x="1524000" y="500063"/>
            <a:ext cx="9144000" cy="1052512"/>
          </a:xfrm>
        </p:spPr>
        <p:txBody>
          <a:bodyPr>
            <a:normAutofit fontScale="90000"/>
          </a:bodyPr>
          <a:lstStyle/>
          <a:p>
            <a:pPr rtl="0" eaLnBrk="1" hangingPunct="1"/>
            <a:br>
              <a:rPr lang="en-US" altLang="en-US" sz="4000" b="1" dirty="0"/>
            </a:br>
            <a:r>
              <a:rPr lang="en-US" altLang="en-US" sz="4000" b="1" dirty="0"/>
              <a:t>Complement functions related to immune defense</a:t>
            </a:r>
            <a:br>
              <a:rPr lang="en-US" altLang="en-US" sz="4000" b="1" dirty="0"/>
            </a:br>
            <a:endParaRPr lang="en-US" altLang="en-US" sz="4000" b="1" dirty="0"/>
          </a:p>
        </p:txBody>
      </p:sp>
      <p:sp>
        <p:nvSpPr>
          <p:cNvPr id="29699" name="Rectangle 3">
            <a:extLst>
              <a:ext uri="{FF2B5EF4-FFF2-40B4-BE49-F238E27FC236}">
                <a16:creationId xmlns:a16="http://schemas.microsoft.com/office/drawing/2014/main" id="{6E667D60-C1F3-433F-8EA5-6FB650E06918}"/>
              </a:ext>
            </a:extLst>
          </p:cNvPr>
          <p:cNvSpPr>
            <a:spLocks noGrp="1" noChangeArrowheads="1"/>
          </p:cNvSpPr>
          <p:nvPr>
            <p:ph type="body" idx="1"/>
          </p:nvPr>
        </p:nvSpPr>
        <p:spPr>
          <a:xfrm>
            <a:off x="1524000" y="1552575"/>
            <a:ext cx="8515643" cy="4785484"/>
          </a:xfrm>
        </p:spPr>
        <p:txBody>
          <a:bodyPr/>
          <a:lstStyle/>
          <a:p>
            <a:pPr marL="609600" indent="-609600"/>
            <a:r>
              <a:rPr lang="en-US" altLang="en-US" b="1" dirty="0"/>
              <a:t>Lysis of cells:</a:t>
            </a:r>
            <a:r>
              <a:rPr lang="en-US" altLang="en-US" dirty="0"/>
              <a:t>  This is the original function identified and causes hypotonic cell death by making holes.  It is not effective against organisms with rigid cell walls such as fungi</a:t>
            </a:r>
          </a:p>
          <a:p>
            <a:pPr marL="609600" indent="-609600">
              <a:buNone/>
            </a:pPr>
            <a:endParaRPr lang="en-US" altLang="en-US" dirty="0"/>
          </a:p>
          <a:p>
            <a:pPr marL="609600" indent="-609600"/>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_24 membrane attack complex">
            <a:extLst>
              <a:ext uri="{FF2B5EF4-FFF2-40B4-BE49-F238E27FC236}">
                <a16:creationId xmlns:a16="http://schemas.microsoft.com/office/drawing/2014/main" id="{E9164DC6-2AAB-4D8B-8E56-936C60B77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981075"/>
            <a:ext cx="88582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13D0E9B6-952D-419A-9DDD-56BAF7717336}"/>
              </a:ext>
            </a:extLst>
          </p:cNvPr>
          <p:cNvSpPr txBox="1">
            <a:spLocks noChangeArrowheads="1"/>
          </p:cNvSpPr>
          <p:nvPr/>
        </p:nvSpPr>
        <p:spPr bwMode="auto">
          <a:xfrm>
            <a:off x="1524000" y="762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2400" b="1">
                <a:solidFill>
                  <a:schemeClr val="bg1"/>
                </a:solidFill>
                <a:latin typeface="Times New Roman" panose="02020603050405020304" pitchFamily="18" charset="0"/>
              </a:rPr>
              <a:t>Terminal complement components and the formation of the </a:t>
            </a:r>
            <a:r>
              <a:rPr lang="en-US" altLang="en-US" sz="2400" b="1" u="sng">
                <a:solidFill>
                  <a:schemeClr val="bg1"/>
                </a:solidFill>
                <a:latin typeface="Times New Roman" panose="02020603050405020304" pitchFamily="18" charset="0"/>
              </a:rPr>
              <a:t>membrane attack complex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8F08717-5C15-4B64-B3DC-EF8557F0B315}"/>
              </a:ext>
            </a:extLst>
          </p:cNvPr>
          <p:cNvSpPr>
            <a:spLocks noGrp="1" noChangeArrowheads="1"/>
          </p:cNvSpPr>
          <p:nvPr>
            <p:ph type="title"/>
          </p:nvPr>
        </p:nvSpPr>
        <p:spPr>
          <a:xfrm>
            <a:off x="1524000" y="1"/>
            <a:ext cx="9144000" cy="1052513"/>
          </a:xfrm>
        </p:spPr>
        <p:txBody>
          <a:bodyPr/>
          <a:lstStyle/>
          <a:p>
            <a:pPr eaLnBrk="1" hangingPunct="1"/>
            <a:r>
              <a:rPr lang="en-US" altLang="en-US" sz="3600" b="1" dirty="0"/>
              <a:t>The Alternative (properdin) Pathway</a:t>
            </a:r>
          </a:p>
        </p:txBody>
      </p:sp>
      <p:sp>
        <p:nvSpPr>
          <p:cNvPr id="19459" name="Rectangle 3">
            <a:extLst>
              <a:ext uri="{FF2B5EF4-FFF2-40B4-BE49-F238E27FC236}">
                <a16:creationId xmlns:a16="http://schemas.microsoft.com/office/drawing/2014/main" id="{F887FA33-8D6F-4542-9B4B-ACD951B9D3FE}"/>
              </a:ext>
            </a:extLst>
          </p:cNvPr>
          <p:cNvSpPr>
            <a:spLocks noGrp="1" noChangeArrowheads="1"/>
          </p:cNvSpPr>
          <p:nvPr>
            <p:ph type="body" idx="1"/>
          </p:nvPr>
        </p:nvSpPr>
        <p:spPr>
          <a:xfrm>
            <a:off x="1524000" y="1341438"/>
            <a:ext cx="9144000" cy="5327650"/>
          </a:xfrm>
        </p:spPr>
        <p:txBody>
          <a:bodyPr/>
          <a:lstStyle/>
          <a:p>
            <a:pPr algn="l" rtl="0" eaLnBrk="1" hangingPunct="1"/>
            <a:r>
              <a:rPr lang="en-US" altLang="en-US" b="1" dirty="0"/>
              <a:t>Activators</a:t>
            </a:r>
            <a:r>
              <a:rPr lang="en-US" altLang="en-US" dirty="0"/>
              <a:t>: Bacterial LPS, cell wall of some bacteria, some yeast cells, aggregated IgA, and a factor </a:t>
            </a:r>
          </a:p>
          <a:p>
            <a:pPr algn="l" rtl="0" eaLnBrk="1" hangingPunct="1">
              <a:buFontTx/>
              <a:buNone/>
            </a:pPr>
            <a:endParaRPr lang="en-US" altLang="en-US" dirty="0"/>
          </a:p>
          <a:p>
            <a:pPr algn="l" rtl="0" eaLnBrk="1" hangingPunct="1"/>
            <a:r>
              <a:rPr lang="en-US" altLang="en-US" b="1" dirty="0"/>
              <a:t>Components</a:t>
            </a:r>
            <a:r>
              <a:rPr lang="en-US" altLang="en-US" dirty="0"/>
              <a:t>: C3 – C9, factor B, factor D, and Properdin</a:t>
            </a:r>
          </a:p>
          <a:p>
            <a:pPr algn="l" rtl="0" eaLnBrk="1" hangingPunct="1">
              <a:buFontTx/>
              <a:buNone/>
            </a:pPr>
            <a:endParaRPr lang="en-US" altLang="en-US" dirty="0"/>
          </a:p>
          <a:p>
            <a:pPr algn="l" rtl="0" eaLnBrk="1" hangingPunct="1"/>
            <a:r>
              <a:rPr lang="en-US" altLang="en-US" dirty="0"/>
              <a:t>C3b present in trace amounts in serum combines with factor B forming C3bB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7-07">
            <a:extLst>
              <a:ext uri="{FF2B5EF4-FFF2-40B4-BE49-F238E27FC236}">
                <a16:creationId xmlns:a16="http://schemas.microsoft.com/office/drawing/2014/main" id="{7B1CE411-8025-4DC0-91C0-58E18E9A8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65101"/>
            <a:ext cx="885825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DCB1-3228-4114-BB23-6A65DEEB7AB1}"/>
              </a:ext>
            </a:extLst>
          </p:cNvPr>
          <p:cNvSpPr>
            <a:spLocks noGrp="1"/>
          </p:cNvSpPr>
          <p:nvPr>
            <p:ph type="title"/>
          </p:nvPr>
        </p:nvSpPr>
        <p:spPr/>
        <p:txBody>
          <a:bodyPr/>
          <a:lstStyle/>
          <a:p>
            <a:r>
              <a:rPr lang="en-US" altLang="en-US" dirty="0"/>
              <a:t>Complement</a:t>
            </a:r>
            <a:endParaRPr lang="en-US" dirty="0"/>
          </a:p>
        </p:txBody>
      </p:sp>
      <p:sp>
        <p:nvSpPr>
          <p:cNvPr id="3" name="Content Placeholder 2">
            <a:extLst>
              <a:ext uri="{FF2B5EF4-FFF2-40B4-BE49-F238E27FC236}">
                <a16:creationId xmlns:a16="http://schemas.microsoft.com/office/drawing/2014/main" id="{0DB94451-D830-4D72-B9CC-F0642F406259}"/>
              </a:ext>
            </a:extLst>
          </p:cNvPr>
          <p:cNvSpPr>
            <a:spLocks noGrp="1"/>
          </p:cNvSpPr>
          <p:nvPr>
            <p:ph idx="1"/>
          </p:nvPr>
        </p:nvSpPr>
        <p:spPr/>
        <p:txBody>
          <a:bodyPr>
            <a:normAutofit/>
          </a:bodyPr>
          <a:lstStyle/>
          <a:p>
            <a:r>
              <a:rPr lang="en-US" altLang="en-US" dirty="0"/>
              <a:t>was discovered by Jules Bordet as a heat-labile component of normal plasma that causes the </a:t>
            </a:r>
            <a:r>
              <a:rPr lang="en-US" altLang="en-US" b="1" dirty="0" err="1"/>
              <a:t>opsonisation</a:t>
            </a:r>
            <a:r>
              <a:rPr lang="en-US" altLang="en-US" dirty="0"/>
              <a:t> and </a:t>
            </a:r>
            <a:r>
              <a:rPr lang="en-US" altLang="en-US" b="1" dirty="0"/>
              <a:t>killing of bacteria</a:t>
            </a:r>
            <a:r>
              <a:rPr lang="en-US" altLang="en-US" dirty="0"/>
              <a:t>. The complement system refers to a series of &gt;30 proteins, circulating in the blood and tissue fluids. Most of the proteins are normally inactive, but in response to the recognition of molecular components of microorganisms they become sequentially activated in an enzyme cascade </a:t>
            </a:r>
            <a:r>
              <a:rPr lang="en-US" altLang="en-US" dirty="0">
                <a:cs typeface="Arial" panose="020B0604020202020204" pitchFamily="34" charset="0"/>
              </a:rPr>
              <a:t>– the activation of one protein enzymatically cleaves and activates the next protein in the cascade. </a:t>
            </a:r>
            <a:endParaRPr lang="en-US" dirty="0"/>
          </a:p>
        </p:txBody>
      </p:sp>
    </p:spTree>
    <p:extLst>
      <p:ext uri="{BB962C8B-B14F-4D97-AF65-F5344CB8AC3E}">
        <p14:creationId xmlns:p14="http://schemas.microsoft.com/office/powerpoint/2010/main" val="71391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3085DF8-A730-4014-9DC2-ABE9C08C86B1}"/>
              </a:ext>
            </a:extLst>
          </p:cNvPr>
          <p:cNvSpPr>
            <a:spLocks noGrp="1" noChangeArrowheads="1"/>
          </p:cNvSpPr>
          <p:nvPr>
            <p:ph type="title"/>
          </p:nvPr>
        </p:nvSpPr>
        <p:spPr>
          <a:xfrm>
            <a:off x="1524177" y="133"/>
            <a:ext cx="7772099" cy="761970"/>
          </a:xfrm>
        </p:spPr>
        <p:txBody>
          <a:bodyPr/>
          <a:lstStyle/>
          <a:p>
            <a:pPr algn="l"/>
            <a:r>
              <a:rPr lang="en-US" altLang="en-US" sz="3600">
                <a:latin typeface="Arial" panose="020B0604020202020204" pitchFamily="34" charset="0"/>
              </a:rPr>
              <a:t>The alternative system</a:t>
            </a:r>
          </a:p>
        </p:txBody>
      </p:sp>
      <p:graphicFrame>
        <p:nvGraphicFramePr>
          <p:cNvPr id="5125" name="Object 5">
            <a:extLst>
              <a:ext uri="{FF2B5EF4-FFF2-40B4-BE49-F238E27FC236}">
                <a16:creationId xmlns:a16="http://schemas.microsoft.com/office/drawing/2014/main" id="{14D50176-AC44-4D04-9D3A-450B0F82454F}"/>
              </a:ext>
            </a:extLst>
          </p:cNvPr>
          <p:cNvGraphicFramePr>
            <a:graphicFrameLocks noGrp="1" noChangeAspect="1"/>
          </p:cNvGraphicFramePr>
          <p:nvPr>
            <p:ph type="clipArt" sz="half" idx="1"/>
          </p:nvPr>
        </p:nvGraphicFramePr>
        <p:xfrm>
          <a:off x="1524177" y="1904706"/>
          <a:ext cx="3809410" cy="3965394"/>
        </p:xfrm>
        <a:graphic>
          <a:graphicData uri="http://schemas.openxmlformats.org/presentationml/2006/ole">
            <mc:AlternateContent xmlns:mc="http://schemas.openxmlformats.org/markup-compatibility/2006">
              <mc:Choice xmlns:v="urn:schemas-microsoft-com:vml" Requires="v">
                <p:oleObj spid="_x0000_s1025" name="CorelPhotoPaint.Image.6" r:id="rId3" imgW="1243343" imgH="1294211" progId="CorelPhotoPaint.Image.6">
                  <p:embed/>
                </p:oleObj>
              </mc:Choice>
              <mc:Fallback>
                <p:oleObj name="CorelPhotoPaint.Image.6" r:id="rId3" imgW="1243343" imgH="1294211" progId="CorelPhotoPaint.Image.6">
                  <p:embed/>
                  <p:pic>
                    <p:nvPicPr>
                      <p:cNvPr id="5125" name="Object 5">
                        <a:extLst>
                          <a:ext uri="{FF2B5EF4-FFF2-40B4-BE49-F238E27FC236}">
                            <a16:creationId xmlns:a16="http://schemas.microsoft.com/office/drawing/2014/main" id="{14D50176-AC44-4D04-9D3A-450B0F824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177" y="1904706"/>
                        <a:ext cx="3809410" cy="3965394"/>
                      </a:xfrm>
                      <a:prstGeom prst="rect">
                        <a:avLst/>
                      </a:prstGeom>
                    </p:spPr>
                  </p:pic>
                </p:oleObj>
              </mc:Fallback>
            </mc:AlternateContent>
          </a:graphicData>
        </a:graphic>
      </p:graphicFrame>
      <p:sp>
        <p:nvSpPr>
          <p:cNvPr id="5124" name="Rectangle 4">
            <a:extLst>
              <a:ext uri="{FF2B5EF4-FFF2-40B4-BE49-F238E27FC236}">
                <a16:creationId xmlns:a16="http://schemas.microsoft.com/office/drawing/2014/main" id="{B3912585-F8A4-4C4F-8024-D947D41E7E79}"/>
              </a:ext>
            </a:extLst>
          </p:cNvPr>
          <p:cNvSpPr>
            <a:spLocks noGrp="1" noChangeArrowheads="1"/>
          </p:cNvSpPr>
          <p:nvPr>
            <p:ph type="body" sz="half" idx="2"/>
          </p:nvPr>
        </p:nvSpPr>
        <p:spPr>
          <a:xfrm>
            <a:off x="4724453" y="838301"/>
            <a:ext cx="5638582" cy="6019567"/>
          </a:xfrm>
        </p:spPr>
        <p:txBody>
          <a:bodyPr/>
          <a:lstStyle/>
          <a:p>
            <a:pPr>
              <a:lnSpc>
                <a:spcPct val="80000"/>
              </a:lnSpc>
            </a:pPr>
            <a:r>
              <a:rPr lang="en-US" altLang="en-US" dirty="0">
                <a:latin typeface="Arial" panose="020B0604020202020204" pitchFamily="34" charset="0"/>
              </a:rPr>
              <a:t>C3 is the principal protein of concern.</a:t>
            </a:r>
          </a:p>
          <a:p>
            <a:pPr>
              <a:lnSpc>
                <a:spcPct val="80000"/>
              </a:lnSpc>
              <a:buFontTx/>
              <a:buNone/>
            </a:pPr>
            <a:endParaRPr lang="en-US" altLang="en-US" dirty="0">
              <a:latin typeface="Arial" panose="020B0604020202020204" pitchFamily="34" charset="0"/>
            </a:endParaRPr>
          </a:p>
          <a:p>
            <a:pPr lvl="1">
              <a:lnSpc>
                <a:spcPct val="80000"/>
              </a:lnSpc>
            </a:pPr>
            <a:r>
              <a:rPr lang="en-US" altLang="en-US" dirty="0">
                <a:latin typeface="Arial" panose="020B0604020202020204" pitchFamily="34" charset="0"/>
              </a:rPr>
              <a:t>Exists in </a:t>
            </a:r>
            <a:r>
              <a:rPr lang="en-US" altLang="en-US" b="1" i="1" dirty="0">
                <a:latin typeface="Arial" panose="020B0604020202020204" pitchFamily="34" charset="0"/>
              </a:rPr>
              <a:t>high</a:t>
            </a:r>
            <a:r>
              <a:rPr lang="en-US" altLang="en-US" dirty="0">
                <a:latin typeface="Arial" panose="020B0604020202020204" pitchFamily="34" charset="0"/>
              </a:rPr>
              <a:t> concentrations </a:t>
            </a:r>
          </a:p>
          <a:p>
            <a:pPr lvl="1">
              <a:lnSpc>
                <a:spcPct val="80000"/>
              </a:lnSpc>
              <a:buFontTx/>
              <a:buNone/>
            </a:pPr>
            <a:endParaRPr lang="en-US" altLang="en-US" dirty="0">
              <a:latin typeface="Arial" panose="020B0604020202020204" pitchFamily="34" charset="0"/>
            </a:endParaRPr>
          </a:p>
          <a:p>
            <a:pPr lvl="1">
              <a:lnSpc>
                <a:spcPct val="80000"/>
              </a:lnSpc>
            </a:pPr>
            <a:r>
              <a:rPr lang="en-US" altLang="en-US" dirty="0">
                <a:latin typeface="Arial" panose="020B0604020202020204" pitchFamily="34" charset="0"/>
              </a:rPr>
              <a:t>Contains an unstable internal </a:t>
            </a:r>
            <a:r>
              <a:rPr lang="en-US" altLang="en-US" dirty="0" err="1">
                <a:latin typeface="Arial" panose="020B0604020202020204" pitchFamily="34" charset="0"/>
              </a:rPr>
              <a:t>thiolester</a:t>
            </a:r>
            <a:r>
              <a:rPr lang="en-US" altLang="en-US" dirty="0">
                <a:latin typeface="Arial" panose="020B0604020202020204" pitchFamily="34" charset="0"/>
              </a:rPr>
              <a:t> with </a:t>
            </a:r>
            <a:r>
              <a:rPr lang="en-US" altLang="en-US" i="1" dirty="0">
                <a:latin typeface="Arial" panose="020B0604020202020204" pitchFamily="34" charset="0"/>
              </a:rPr>
              <a:t>slow</a:t>
            </a:r>
            <a:r>
              <a:rPr lang="en-US" altLang="en-US" dirty="0">
                <a:latin typeface="Arial" panose="020B0604020202020204" pitchFamily="34" charset="0"/>
              </a:rPr>
              <a:t> “spontaneous” (or serum protease mediated) cleavage.</a:t>
            </a:r>
          </a:p>
          <a:p>
            <a:pPr lvl="1">
              <a:lnSpc>
                <a:spcPct val="80000"/>
              </a:lnSpc>
              <a:buFontTx/>
              <a:buNone/>
            </a:pPr>
            <a:endParaRPr lang="en-US" altLang="en-US" dirty="0">
              <a:latin typeface="Arial" panose="020B0604020202020204" pitchFamily="34" charset="0"/>
            </a:endParaRPr>
          </a:p>
          <a:p>
            <a:pPr lvl="2">
              <a:lnSpc>
                <a:spcPct val="80000"/>
              </a:lnSpc>
            </a:pPr>
            <a:r>
              <a:rPr lang="en-US" altLang="en-US" dirty="0">
                <a:latin typeface="Arial" panose="020B0604020202020204" pitchFamily="34" charset="0"/>
              </a:rPr>
              <a:t>By convention, the smaller product is designated “a” and the larger “b” (though there is one exception.)</a:t>
            </a:r>
          </a:p>
          <a:p>
            <a:pPr lvl="2">
              <a:lnSpc>
                <a:spcPct val="50000"/>
              </a:lnSpc>
              <a:buFontTx/>
              <a:buNone/>
            </a:pPr>
            <a:endParaRPr lang="en-US" altLang="en-US" dirty="0">
              <a:latin typeface="Arial" panose="020B0604020202020204" pitchFamily="34" charset="0"/>
            </a:endParaRPr>
          </a:p>
          <a:p>
            <a:pPr lvl="2">
              <a:lnSpc>
                <a:spcPct val="50000"/>
              </a:lnSpc>
            </a:pPr>
            <a:endParaRPr lang="en-US" altLang="en-US" dirty="0">
              <a:latin typeface="Arial" panose="020B0604020202020204" pitchFamily="34" charset="0"/>
            </a:endParaRPr>
          </a:p>
          <a:p>
            <a:pPr>
              <a:lnSpc>
                <a:spcPct val="80000"/>
              </a:lnSpc>
              <a:buFontTx/>
              <a:buNone/>
            </a:pPr>
            <a:r>
              <a:rPr lang="en-US" altLang="en-US" dirty="0">
                <a:solidFill>
                  <a:srgbClr val="990033"/>
                </a:solidFill>
                <a:latin typeface="Arial" panose="020B0604020202020204" pitchFamily="34" charset="0"/>
              </a:rPr>
              <a:t>C3b can bind to bacteria and enhance phagocytosis.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894E-C154-49C8-805A-15BCF85D21A7}"/>
              </a:ext>
            </a:extLst>
          </p:cNvPr>
          <p:cNvSpPr>
            <a:spLocks noGrp="1"/>
          </p:cNvSpPr>
          <p:nvPr>
            <p:ph type="title"/>
          </p:nvPr>
        </p:nvSpPr>
        <p:spPr/>
        <p:txBody>
          <a:bodyPr/>
          <a:lstStyle/>
          <a:p>
            <a:r>
              <a:rPr lang="en-US" altLang="en-US" sz="4400" b="1" baseline="0" dirty="0">
                <a:cs typeface="Arial" panose="020B0604020202020204" pitchFamily="34" charset="0"/>
              </a:rPr>
              <a:t>Mannose-binding Lectin Pathway</a:t>
            </a:r>
            <a:br>
              <a:rPr lang="en-US" altLang="en-US" sz="4400" b="1" baseline="0" dirty="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EABA0FE-6114-4952-8B5E-3AA32FA25659}"/>
              </a:ext>
            </a:extLst>
          </p:cNvPr>
          <p:cNvSpPr>
            <a:spLocks noGrp="1"/>
          </p:cNvSpPr>
          <p:nvPr>
            <p:ph idx="1"/>
          </p:nvPr>
        </p:nvSpPr>
        <p:spPr/>
        <p:txBody>
          <a:bodyPr>
            <a:normAutofit/>
          </a:bodyPr>
          <a:lstStyle/>
          <a:p>
            <a:pPr algn="just" eaLnBrk="1" hangingPunct="1">
              <a:spcBef>
                <a:spcPct val="25000"/>
              </a:spcBef>
            </a:pPr>
            <a:r>
              <a:rPr lang="en-US" altLang="en-US" sz="3600" baseline="0" dirty="0">
                <a:cs typeface="Arial" panose="020B0604020202020204" pitchFamily="34" charset="0"/>
              </a:rPr>
              <a:t>This pathway is activated by the binding of </a:t>
            </a:r>
            <a:r>
              <a:rPr lang="en-US" altLang="en-US" sz="3600" b="1" baseline="0" dirty="0">
                <a:cs typeface="Arial" panose="020B0604020202020204" pitchFamily="34" charset="0"/>
              </a:rPr>
              <a:t>mannose-binding lectin</a:t>
            </a:r>
            <a:r>
              <a:rPr lang="en-US" altLang="en-US" sz="3600" baseline="0" dirty="0">
                <a:cs typeface="Arial" panose="020B0604020202020204" pitchFamily="34" charset="0"/>
              </a:rPr>
              <a:t> (</a:t>
            </a:r>
            <a:r>
              <a:rPr lang="en-US" altLang="en-US" sz="3600" b="1" baseline="0" dirty="0">
                <a:cs typeface="Arial" panose="020B0604020202020204" pitchFamily="34" charset="0"/>
              </a:rPr>
              <a:t>MBL</a:t>
            </a:r>
            <a:r>
              <a:rPr lang="en-US" altLang="en-US" sz="3600" baseline="0" dirty="0">
                <a:cs typeface="Arial" panose="020B0604020202020204" pitchFamily="34" charset="0"/>
              </a:rPr>
              <a:t>) to mannose residues on the pathogen surface. This in turn activates the MBL-associated serine proteases, </a:t>
            </a:r>
            <a:r>
              <a:rPr lang="en-US" altLang="en-US" sz="3600" b="1" baseline="0" dirty="0">
                <a:cs typeface="Arial" panose="020B0604020202020204" pitchFamily="34" charset="0"/>
              </a:rPr>
              <a:t>MASP-1</a:t>
            </a:r>
            <a:r>
              <a:rPr lang="en-US" altLang="en-US" sz="3600" baseline="0" dirty="0">
                <a:cs typeface="Arial" panose="020B0604020202020204" pitchFamily="34" charset="0"/>
              </a:rPr>
              <a:t> and </a:t>
            </a:r>
            <a:r>
              <a:rPr lang="en-US" altLang="en-US" sz="3600" b="1" baseline="0" dirty="0">
                <a:cs typeface="Arial" panose="020B0604020202020204" pitchFamily="34" charset="0"/>
              </a:rPr>
              <a:t>MASP-2</a:t>
            </a:r>
            <a:r>
              <a:rPr lang="en-US" altLang="en-US" sz="3600" baseline="0" dirty="0">
                <a:cs typeface="Arial" panose="020B0604020202020204" pitchFamily="34" charset="0"/>
              </a:rPr>
              <a:t>, which activate </a:t>
            </a:r>
            <a:r>
              <a:rPr lang="en-US" altLang="en-US" sz="3600" b="1" baseline="0" dirty="0">
                <a:cs typeface="Arial" panose="020B0604020202020204" pitchFamily="34" charset="0"/>
              </a:rPr>
              <a:t>C4</a:t>
            </a:r>
            <a:r>
              <a:rPr lang="en-US" altLang="en-US" sz="3600" baseline="0" dirty="0">
                <a:cs typeface="Arial" panose="020B0604020202020204" pitchFamily="34" charset="0"/>
              </a:rPr>
              <a:t> and </a:t>
            </a:r>
            <a:r>
              <a:rPr lang="en-US" altLang="en-US" sz="3600" b="1" baseline="0" dirty="0">
                <a:cs typeface="Arial" panose="020B0604020202020204" pitchFamily="34" charset="0"/>
              </a:rPr>
              <a:t>C2</a:t>
            </a:r>
            <a:r>
              <a:rPr lang="en-US" altLang="en-US" sz="3600" baseline="0" dirty="0">
                <a:cs typeface="Arial" panose="020B0604020202020204" pitchFamily="34" charset="0"/>
              </a:rPr>
              <a:t>, to form the C3 convertase, </a:t>
            </a:r>
            <a:r>
              <a:rPr lang="en-US" altLang="en-US" sz="3600" b="1" baseline="0" dirty="0">
                <a:cs typeface="Arial" panose="020B0604020202020204" pitchFamily="34" charset="0"/>
              </a:rPr>
              <a:t>C4b2a</a:t>
            </a:r>
            <a:r>
              <a:rPr lang="en-US" altLang="en-US" sz="3600" baseline="0" dirty="0">
                <a:cs typeface="Arial" panose="020B0604020202020204" pitchFamily="34" charset="0"/>
              </a:rPr>
              <a:t>.</a:t>
            </a:r>
            <a:endParaRPr lang="en-US" altLang="en-US" sz="3600" b="1" baseline="0" dirty="0">
              <a:cs typeface="Arial" panose="020B0604020202020204" pitchFamily="34" charset="0"/>
            </a:endParaRPr>
          </a:p>
          <a:p>
            <a:endParaRPr lang="en-US" sz="3600" dirty="0"/>
          </a:p>
        </p:txBody>
      </p:sp>
    </p:spTree>
    <p:extLst>
      <p:ext uri="{BB962C8B-B14F-4D97-AF65-F5344CB8AC3E}">
        <p14:creationId xmlns:p14="http://schemas.microsoft.com/office/powerpoint/2010/main" val="122782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B30795B-54F9-4F7C-B8A6-AEA733F9D826}"/>
              </a:ext>
            </a:extLst>
          </p:cNvPr>
          <p:cNvSpPr>
            <a:spLocks noGrp="1" noChangeArrowheads="1"/>
          </p:cNvSpPr>
          <p:nvPr>
            <p:ph type="title"/>
          </p:nvPr>
        </p:nvSpPr>
        <p:spPr>
          <a:xfrm>
            <a:off x="1752600" y="141288"/>
            <a:ext cx="8763000" cy="544512"/>
          </a:xfrm>
        </p:spPr>
        <p:txBody>
          <a:bodyPr>
            <a:normAutofit fontScale="90000"/>
          </a:bodyPr>
          <a:lstStyle/>
          <a:p>
            <a:pPr eaLnBrk="1" hangingPunct="1"/>
            <a:r>
              <a:rPr lang="en-US" altLang="en-US">
                <a:solidFill>
                  <a:schemeClr val="bg1"/>
                </a:solidFill>
              </a:rPr>
              <a:t>Alternative Pathway</a:t>
            </a:r>
            <a:endParaRPr lang="en-US" altLang="en-US">
              <a:solidFill>
                <a:schemeClr val="bg1"/>
              </a:solidFill>
              <a:latin typeface="Times" panose="02020603050405020304" pitchFamily="18" charset="0"/>
            </a:endParaRPr>
          </a:p>
        </p:txBody>
      </p:sp>
      <p:sp>
        <p:nvSpPr>
          <p:cNvPr id="22531" name="Text Box 3">
            <a:extLst>
              <a:ext uri="{FF2B5EF4-FFF2-40B4-BE49-F238E27FC236}">
                <a16:creationId xmlns:a16="http://schemas.microsoft.com/office/drawing/2014/main" id="{3468FA2D-7E4B-48DD-A6A1-10FFE1365E0F}"/>
              </a:ext>
            </a:extLst>
          </p:cNvPr>
          <p:cNvSpPr txBox="1">
            <a:spLocks noChangeArrowheads="1"/>
          </p:cNvSpPr>
          <p:nvPr/>
        </p:nvSpPr>
        <p:spPr bwMode="auto">
          <a:xfrm>
            <a:off x="9220200" y="6477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Figure 16.14</a:t>
            </a:r>
          </a:p>
        </p:txBody>
      </p:sp>
      <p:pic>
        <p:nvPicPr>
          <p:cNvPr id="22532" name="Picture 4">
            <a:extLst>
              <a:ext uri="{FF2B5EF4-FFF2-40B4-BE49-F238E27FC236}">
                <a16:creationId xmlns:a16="http://schemas.microsoft.com/office/drawing/2014/main" id="{81D3FF1D-B4C6-4C56-9E6F-33D9D47B8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54"/>
          <a:stretch>
            <a:fillRect/>
          </a:stretch>
        </p:blipFill>
        <p:spPr bwMode="auto">
          <a:xfrm>
            <a:off x="1666875" y="835026"/>
            <a:ext cx="885825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D56CE6-7F92-46E1-B607-FED30DD07B1F}"/>
              </a:ext>
            </a:extLst>
          </p:cNvPr>
          <p:cNvSpPr>
            <a:spLocks noGrp="1" noChangeArrowheads="1"/>
          </p:cNvSpPr>
          <p:nvPr>
            <p:ph type="title"/>
          </p:nvPr>
        </p:nvSpPr>
        <p:spPr>
          <a:xfrm>
            <a:off x="1752600" y="141288"/>
            <a:ext cx="8763000" cy="544512"/>
          </a:xfrm>
        </p:spPr>
        <p:txBody>
          <a:bodyPr>
            <a:normAutofit fontScale="90000"/>
          </a:bodyPr>
          <a:lstStyle/>
          <a:p>
            <a:pPr eaLnBrk="1" hangingPunct="1"/>
            <a:r>
              <a:rPr lang="en-US" altLang="en-US">
                <a:solidFill>
                  <a:schemeClr val="bg1"/>
                </a:solidFill>
              </a:rPr>
              <a:t>Lectin Pathway</a:t>
            </a:r>
            <a:endParaRPr lang="en-US" altLang="en-US">
              <a:solidFill>
                <a:schemeClr val="bg1"/>
              </a:solidFill>
              <a:latin typeface="Times" panose="02020603050405020304" pitchFamily="18" charset="0"/>
            </a:endParaRPr>
          </a:p>
        </p:txBody>
      </p:sp>
      <p:sp>
        <p:nvSpPr>
          <p:cNvPr id="24579" name="Text Box 3">
            <a:extLst>
              <a:ext uri="{FF2B5EF4-FFF2-40B4-BE49-F238E27FC236}">
                <a16:creationId xmlns:a16="http://schemas.microsoft.com/office/drawing/2014/main" id="{BA49D79F-2E3F-4165-921C-87C6DB280870}"/>
              </a:ext>
            </a:extLst>
          </p:cNvPr>
          <p:cNvSpPr txBox="1">
            <a:spLocks noChangeArrowheads="1"/>
          </p:cNvSpPr>
          <p:nvPr/>
        </p:nvSpPr>
        <p:spPr bwMode="auto">
          <a:xfrm>
            <a:off x="9220200" y="6477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Figure 16.15</a:t>
            </a:r>
          </a:p>
        </p:txBody>
      </p:sp>
      <p:pic>
        <p:nvPicPr>
          <p:cNvPr id="24580" name="Picture 4">
            <a:extLst>
              <a:ext uri="{FF2B5EF4-FFF2-40B4-BE49-F238E27FC236}">
                <a16:creationId xmlns:a16="http://schemas.microsoft.com/office/drawing/2014/main" id="{9B909A8A-8721-4F42-9D18-15AD5D29E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55"/>
          <a:stretch>
            <a:fillRect/>
          </a:stretch>
        </p:blipFill>
        <p:spPr bwMode="auto">
          <a:xfrm>
            <a:off x="6238875" y="842963"/>
            <a:ext cx="4286250" cy="587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http://origin-ars.els-cdn.com/content/image/1-s2.0-S1521691812000054-gr1.jpg">
            <a:extLst>
              <a:ext uri="{FF2B5EF4-FFF2-40B4-BE49-F238E27FC236}">
                <a16:creationId xmlns:a16="http://schemas.microsoft.com/office/drawing/2014/main" id="{F629C0CA-2A20-47F7-AA5C-015A4CBC5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51" y="44531"/>
            <a:ext cx="4799574" cy="667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3A68ADAB-E9A9-4E00-B203-B4ECDFB9D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88914"/>
            <a:ext cx="885825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17A17D15-FC5A-46B1-B3B4-328601515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908051"/>
            <a:ext cx="885825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FFEC5879-0F94-422A-9F26-5C8DDFC82BF9}"/>
              </a:ext>
            </a:extLst>
          </p:cNvPr>
          <p:cNvSpPr>
            <a:spLocks noGrp="1" noChangeArrowheads="1"/>
          </p:cNvSpPr>
          <p:nvPr>
            <p:ph type="title"/>
          </p:nvPr>
        </p:nvSpPr>
        <p:spPr>
          <a:xfrm>
            <a:off x="1524000" y="0"/>
            <a:ext cx="9144000" cy="908050"/>
          </a:xfrm>
        </p:spPr>
        <p:txBody>
          <a:bodyPr/>
          <a:lstStyle/>
          <a:p>
            <a:r>
              <a:rPr lang="en-US" altLang="zh-CN" sz="3600" b="1" dirty="0">
                <a:ea typeface="SimSun" panose="02010600030101010101" pitchFamily="2" charset="-122"/>
              </a:rPr>
              <a:t>General Functions of Complement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F0F8-8C3D-4F00-B4F1-3DCA637B4363}"/>
              </a:ext>
            </a:extLst>
          </p:cNvPr>
          <p:cNvSpPr>
            <a:spLocks noGrp="1"/>
          </p:cNvSpPr>
          <p:nvPr>
            <p:ph type="title"/>
          </p:nvPr>
        </p:nvSpPr>
        <p:spPr/>
        <p:txBody>
          <a:bodyPr/>
          <a:lstStyle/>
          <a:p>
            <a:r>
              <a:rPr lang="en-GB" altLang="en-US" sz="4400" b="1" dirty="0"/>
              <a:t>Role of Complement in Disease</a:t>
            </a:r>
            <a:br>
              <a:rPr lang="en-GB" altLang="en-US" sz="4400" b="1" dirty="0"/>
            </a:br>
            <a:endParaRPr lang="en-US" dirty="0"/>
          </a:p>
        </p:txBody>
      </p:sp>
      <p:sp>
        <p:nvSpPr>
          <p:cNvPr id="3" name="Content Placeholder 2">
            <a:extLst>
              <a:ext uri="{FF2B5EF4-FFF2-40B4-BE49-F238E27FC236}">
                <a16:creationId xmlns:a16="http://schemas.microsoft.com/office/drawing/2014/main" id="{13D52D20-5ABD-4D18-AD18-666C800C93A2}"/>
              </a:ext>
            </a:extLst>
          </p:cNvPr>
          <p:cNvSpPr>
            <a:spLocks noGrp="1"/>
          </p:cNvSpPr>
          <p:nvPr>
            <p:ph idx="1"/>
          </p:nvPr>
        </p:nvSpPr>
        <p:spPr/>
        <p:txBody>
          <a:bodyPr/>
          <a:lstStyle/>
          <a:p>
            <a:pPr algn="just">
              <a:spcBef>
                <a:spcPct val="25000"/>
              </a:spcBef>
            </a:pPr>
            <a:r>
              <a:rPr lang="en-GB" altLang="en-US" sz="2800" dirty="0"/>
              <a:t>The complement system plays a critical role in inflammation and defence against some bacterial infections. Complement may also be activated during reactions against incompatible blood transfusions, and during the damaging immune responses that accompany autoimmune disease. Deficiencies of individual complement components or inhibitors of the system can lead to a variety of diseases (</a:t>
            </a:r>
            <a:r>
              <a:rPr lang="en-GB" altLang="en-US" sz="2800" b="1" dirty="0"/>
              <a:t>Table 1</a:t>
            </a:r>
            <a:r>
              <a:rPr lang="en-GB" altLang="en-US" sz="2800" dirty="0"/>
              <a:t>), which gives some indication of their role in protection against disease</a:t>
            </a:r>
            <a:endParaRPr lang="en-US" dirty="0"/>
          </a:p>
        </p:txBody>
      </p:sp>
    </p:spTree>
    <p:extLst>
      <p:ext uri="{BB962C8B-B14F-4D97-AF65-F5344CB8AC3E}">
        <p14:creationId xmlns:p14="http://schemas.microsoft.com/office/powerpoint/2010/main" val="195676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D3D3099A-5512-406A-B7D7-85175A7BDB2F}"/>
              </a:ext>
            </a:extLst>
          </p:cNvPr>
          <p:cNvSpPr txBox="1">
            <a:spLocks noGrp="1" noChangeArrowheads="1"/>
          </p:cNvSpPr>
          <p:nvPr>
            <p:ph idx="1"/>
          </p:nvPr>
        </p:nvSpPr>
        <p:spPr bwMode="auto">
          <a:xfrm>
            <a:off x="2831142" y="755976"/>
            <a:ext cx="5696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dirty="0"/>
              <a:t>Table 1</a:t>
            </a:r>
            <a:r>
              <a:rPr lang="en-GB" altLang="en-US" sz="2000" dirty="0"/>
              <a:t>.</a:t>
            </a:r>
            <a:r>
              <a:rPr lang="en-GB" altLang="en-US" sz="2000" b="1" dirty="0"/>
              <a:t> </a:t>
            </a:r>
            <a:r>
              <a:rPr lang="en-GB" altLang="en-US" sz="2000" dirty="0"/>
              <a:t>Diseases associated with complement deficiencies</a:t>
            </a:r>
          </a:p>
        </p:txBody>
      </p:sp>
      <p:graphicFrame>
        <p:nvGraphicFramePr>
          <p:cNvPr id="5" name="Group 56">
            <a:extLst>
              <a:ext uri="{FF2B5EF4-FFF2-40B4-BE49-F238E27FC236}">
                <a16:creationId xmlns:a16="http://schemas.microsoft.com/office/drawing/2014/main" id="{982D24FF-4B32-4451-87E5-81708D1333F0}"/>
              </a:ext>
            </a:extLst>
          </p:cNvPr>
          <p:cNvGraphicFramePr>
            <a:graphicFrameLocks noGrp="1"/>
          </p:cNvGraphicFramePr>
          <p:nvPr>
            <p:extLst>
              <p:ext uri="{D42A27DB-BD31-4B8C-83A1-F6EECF244321}">
                <p14:modId xmlns:p14="http://schemas.microsoft.com/office/powerpoint/2010/main" val="1840199443"/>
              </p:ext>
            </p:extLst>
          </p:nvPr>
        </p:nvGraphicFramePr>
        <p:xfrm>
          <a:off x="1378634" y="1448973"/>
          <a:ext cx="7568418" cy="3692112"/>
        </p:xfrm>
        <a:graphic>
          <a:graphicData uri="http://schemas.openxmlformats.org/drawingml/2006/table">
            <a:tbl>
              <a:tblPr/>
              <a:tblGrid>
                <a:gridCol w="3784209">
                  <a:extLst>
                    <a:ext uri="{9D8B030D-6E8A-4147-A177-3AD203B41FA5}">
                      <a16:colId xmlns:a16="http://schemas.microsoft.com/office/drawing/2014/main" val="1058300684"/>
                    </a:ext>
                  </a:extLst>
                </a:gridCol>
                <a:gridCol w="3784209">
                  <a:extLst>
                    <a:ext uri="{9D8B030D-6E8A-4147-A177-3AD203B41FA5}">
                      <a16:colId xmlns:a16="http://schemas.microsoft.com/office/drawing/2014/main" val="3670560506"/>
                    </a:ext>
                  </a:extLst>
                </a:gridCol>
              </a:tblGrid>
              <a:tr h="6791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Complement Deficiency</a:t>
                      </a:r>
                    </a:p>
                  </a:txBody>
                  <a:tcPr marL="61120" marR="61120" marT="30560" marB="3056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Disease</a:t>
                      </a:r>
                    </a:p>
                  </a:txBody>
                  <a:tcPr marL="61120" marR="61120" marT="30560" marB="3056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999927922"/>
                  </a:ext>
                </a:extLst>
              </a:tr>
              <a:tr h="6791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C3 and Factor B</a:t>
                      </a:r>
                    </a:p>
                  </a:txBody>
                  <a:tcPr marL="61120" marR="61120" marT="30560" marB="3056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Severe bacterial infections</a:t>
                      </a:r>
                    </a:p>
                  </a:txBody>
                  <a:tcPr marL="61120" marR="61120" marT="30560" marB="3056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082631860"/>
                  </a:ext>
                </a:extLst>
              </a:tr>
              <a:tr h="6791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C3b-INA, C6 and C8</a:t>
                      </a:r>
                    </a:p>
                  </a:txBody>
                  <a:tcPr marL="61120" marR="61120" marT="30560" marB="3056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Severe Neisseria infections</a:t>
                      </a:r>
                    </a:p>
                  </a:txBody>
                  <a:tcPr marL="61120" marR="61120" marT="30560" marB="3056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992908581"/>
                  </a:ext>
                </a:extLst>
              </a:tr>
              <a:tr h="911371">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Deficiencies of early C components C1, C4, C2.</a:t>
                      </a:r>
                    </a:p>
                  </a:txBody>
                  <a:tcPr marL="61120" marR="61120" marT="30560" marB="3056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Systemic lupus erythematosus (SLE), glomerulonephritis and polymyositis</a:t>
                      </a:r>
                      <a:endParaRPr kumimoji="0" lang="en-GB" altLang="en-US"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1120" marR="61120" marT="30560" marB="3056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868190"/>
                  </a:ext>
                </a:extLst>
              </a:tr>
              <a:tr h="679148">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C1-inhibitor</a:t>
                      </a:r>
                    </a:p>
                  </a:txBody>
                  <a:tcPr marL="61120" marR="61120" marT="30560" marB="3056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Hereditary angioedema</a:t>
                      </a:r>
                      <a:endParaRPr kumimoji="0" lang="en-GB" altLang="en-US"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marL="61120" marR="61120" marT="30560" marB="30560"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196371151"/>
                  </a:ext>
                </a:extLst>
              </a:tr>
            </a:tbl>
          </a:graphicData>
        </a:graphic>
      </p:graphicFrame>
    </p:spTree>
    <p:extLst>
      <p:ext uri="{BB962C8B-B14F-4D97-AF65-F5344CB8AC3E}">
        <p14:creationId xmlns:p14="http://schemas.microsoft.com/office/powerpoint/2010/main" val="159824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FBD2-E5CF-475E-A93D-4DC0D447E7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FDD175-B362-40B0-B206-1333EDBCCF08}"/>
              </a:ext>
            </a:extLst>
          </p:cNvPr>
          <p:cNvSpPr>
            <a:spLocks noGrp="1"/>
          </p:cNvSpPr>
          <p:nvPr>
            <p:ph idx="1"/>
          </p:nvPr>
        </p:nvSpPr>
        <p:spPr/>
        <p:txBody>
          <a:bodyPr/>
          <a:lstStyle/>
          <a:p>
            <a:r>
              <a:rPr lang="en-GB" altLang="en-US" dirty="0">
                <a:cs typeface="Arial" panose="020B0604020202020204" pitchFamily="34" charset="0"/>
              </a:rPr>
              <a:t>Complement can be activated via three different pathways (</a:t>
            </a:r>
            <a:r>
              <a:rPr lang="en-GB" altLang="en-US" b="1" dirty="0">
                <a:cs typeface="Arial" panose="020B0604020202020204" pitchFamily="34" charset="0"/>
              </a:rPr>
              <a:t>Figure 1</a:t>
            </a:r>
            <a:r>
              <a:rPr lang="en-GB" altLang="en-US" dirty="0">
                <a:cs typeface="Arial" panose="020B0604020202020204" pitchFamily="34" charset="0"/>
              </a:rPr>
              <a:t>), which can each cause the activation of </a:t>
            </a:r>
            <a:r>
              <a:rPr lang="en-GB" altLang="en-US" b="1" dirty="0">
                <a:cs typeface="Arial" panose="020B0604020202020204" pitchFamily="34" charset="0"/>
              </a:rPr>
              <a:t>C3</a:t>
            </a:r>
            <a:r>
              <a:rPr lang="en-GB" altLang="en-US" dirty="0">
                <a:cs typeface="Arial" panose="020B0604020202020204" pitchFamily="34" charset="0"/>
              </a:rPr>
              <a:t>, cleaving it into a large fragment, </a:t>
            </a:r>
            <a:r>
              <a:rPr lang="en-GB" altLang="en-US" b="1" dirty="0">
                <a:cs typeface="Arial" panose="020B0604020202020204" pitchFamily="34" charset="0"/>
              </a:rPr>
              <a:t>C3b</a:t>
            </a:r>
            <a:r>
              <a:rPr lang="en-GB" altLang="en-US" dirty="0">
                <a:cs typeface="Arial" panose="020B0604020202020204" pitchFamily="34" charset="0"/>
              </a:rPr>
              <a:t>, that acts as an </a:t>
            </a:r>
            <a:r>
              <a:rPr lang="en-GB" altLang="en-US" b="1" dirty="0">
                <a:cs typeface="Arial" panose="020B0604020202020204" pitchFamily="34" charset="0"/>
              </a:rPr>
              <a:t>opsonin</a:t>
            </a:r>
            <a:r>
              <a:rPr lang="en-GB" altLang="en-US" dirty="0">
                <a:cs typeface="Arial" panose="020B0604020202020204" pitchFamily="34" charset="0"/>
              </a:rPr>
              <a:t>, and a small fragment </a:t>
            </a:r>
            <a:r>
              <a:rPr lang="en-GB" altLang="en-US" b="1" dirty="0">
                <a:cs typeface="Arial" panose="020B0604020202020204" pitchFamily="34" charset="0"/>
              </a:rPr>
              <a:t>C3a</a:t>
            </a:r>
            <a:r>
              <a:rPr lang="en-GB" altLang="en-US" dirty="0">
                <a:cs typeface="Arial" panose="020B0604020202020204" pitchFamily="34" charset="0"/>
              </a:rPr>
              <a:t> (anaphylatoxin) that promotes inflammation. Activated C3 can trigger the </a:t>
            </a:r>
            <a:r>
              <a:rPr lang="en-GB" altLang="en-US" b="1" dirty="0">
                <a:cs typeface="Arial" panose="020B0604020202020204" pitchFamily="34" charset="0"/>
              </a:rPr>
              <a:t>lytic pathway</a:t>
            </a:r>
            <a:r>
              <a:rPr lang="en-GB" altLang="en-US" dirty="0">
                <a:cs typeface="Arial" panose="020B0604020202020204" pitchFamily="34" charset="0"/>
              </a:rPr>
              <a:t>, which can damage the plasma membranes of cells and some bacteria. C5a, produced by this process, attracts </a:t>
            </a:r>
            <a:r>
              <a:rPr lang="en-GB" altLang="en-US" b="1" dirty="0">
                <a:cs typeface="Arial" panose="020B0604020202020204" pitchFamily="34" charset="0"/>
              </a:rPr>
              <a:t>macrophages</a:t>
            </a:r>
            <a:r>
              <a:rPr lang="en-GB" altLang="en-US" dirty="0">
                <a:cs typeface="Arial" panose="020B0604020202020204" pitchFamily="34" charset="0"/>
              </a:rPr>
              <a:t> and </a:t>
            </a:r>
            <a:r>
              <a:rPr lang="en-GB" altLang="en-US" b="1" dirty="0">
                <a:cs typeface="Arial" panose="020B0604020202020204" pitchFamily="34" charset="0"/>
              </a:rPr>
              <a:t>neutrophils</a:t>
            </a:r>
            <a:r>
              <a:rPr lang="en-GB" altLang="en-US" dirty="0">
                <a:cs typeface="Arial" panose="020B0604020202020204" pitchFamily="34" charset="0"/>
              </a:rPr>
              <a:t> and also activates </a:t>
            </a:r>
            <a:r>
              <a:rPr lang="en-GB" altLang="en-US" b="1" dirty="0">
                <a:cs typeface="Arial" panose="020B0604020202020204" pitchFamily="34" charset="0"/>
              </a:rPr>
              <a:t>mast cells</a:t>
            </a:r>
            <a:r>
              <a:rPr lang="en-GB" altLang="en-US" dirty="0">
                <a:cs typeface="Arial" panose="020B0604020202020204" pitchFamily="34" charset="0"/>
              </a:rPr>
              <a:t>.</a:t>
            </a:r>
          </a:p>
          <a:p>
            <a:endParaRPr lang="en-US" dirty="0"/>
          </a:p>
        </p:txBody>
      </p:sp>
    </p:spTree>
    <p:extLst>
      <p:ext uri="{BB962C8B-B14F-4D97-AF65-F5344CB8AC3E}">
        <p14:creationId xmlns:p14="http://schemas.microsoft.com/office/powerpoint/2010/main" val="91514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9F53D01-538F-4D1A-8EE1-7922F8567945}"/>
              </a:ext>
            </a:extLst>
          </p:cNvPr>
          <p:cNvGrpSpPr/>
          <p:nvPr/>
        </p:nvGrpSpPr>
        <p:grpSpPr>
          <a:xfrm>
            <a:off x="957940" y="295423"/>
            <a:ext cx="10521294" cy="5791085"/>
            <a:chOff x="3629964" y="1456171"/>
            <a:chExt cx="4846442" cy="3747869"/>
          </a:xfrm>
        </p:grpSpPr>
        <p:sp>
          <p:nvSpPr>
            <p:cNvPr id="5122" name="Rectangle 4">
              <a:extLst>
                <a:ext uri="{FF2B5EF4-FFF2-40B4-BE49-F238E27FC236}">
                  <a16:creationId xmlns:a16="http://schemas.microsoft.com/office/drawing/2014/main" id="{D85DD277-53C4-4E63-8F30-FF64106A29D0}"/>
                </a:ext>
              </a:extLst>
            </p:cNvPr>
            <p:cNvSpPr>
              <a:spLocks noChangeArrowheads="1"/>
            </p:cNvSpPr>
            <p:nvPr/>
          </p:nvSpPr>
          <p:spPr bwMode="auto">
            <a:xfrm>
              <a:off x="3876568" y="1456171"/>
              <a:ext cx="4438865" cy="6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t>Overview of Complement</a:t>
              </a:r>
            </a:p>
          </p:txBody>
        </p:sp>
        <p:grpSp>
          <p:nvGrpSpPr>
            <p:cNvPr id="5123" name="Group 5">
              <a:extLst>
                <a:ext uri="{FF2B5EF4-FFF2-40B4-BE49-F238E27FC236}">
                  <a16:creationId xmlns:a16="http://schemas.microsoft.com/office/drawing/2014/main" id="{F34477BE-AD4A-4C7D-9115-C3A473B839BA}"/>
                </a:ext>
              </a:extLst>
            </p:cNvPr>
            <p:cNvGrpSpPr>
              <a:grpSpLocks/>
            </p:cNvGrpSpPr>
            <p:nvPr/>
          </p:nvGrpSpPr>
          <p:grpSpPr bwMode="auto">
            <a:xfrm>
              <a:off x="3794366" y="2360385"/>
              <a:ext cx="1109716" cy="287704"/>
              <a:chOff x="336" y="1632"/>
              <a:chExt cx="1296" cy="336"/>
            </a:xfrm>
          </p:grpSpPr>
          <p:sp>
            <p:nvSpPr>
              <p:cNvPr id="5167" name="Rectangle 6">
                <a:extLst>
                  <a:ext uri="{FF2B5EF4-FFF2-40B4-BE49-F238E27FC236}">
                    <a16:creationId xmlns:a16="http://schemas.microsoft.com/office/drawing/2014/main" id="{D113EF08-70CE-4FC4-B00C-35FC0EE820C2}"/>
                  </a:ext>
                </a:extLst>
              </p:cNvPr>
              <p:cNvSpPr>
                <a:spLocks noChangeArrowheads="1"/>
              </p:cNvSpPr>
              <p:nvPr/>
            </p:nvSpPr>
            <p:spPr bwMode="auto">
              <a:xfrm>
                <a:off x="336" y="1632"/>
                <a:ext cx="1296" cy="336"/>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68" name="Text Box 7">
                <a:extLst>
                  <a:ext uri="{FF2B5EF4-FFF2-40B4-BE49-F238E27FC236}">
                    <a16:creationId xmlns:a16="http://schemas.microsoft.com/office/drawing/2014/main" id="{1941E5CB-D0E2-41A7-9286-01D033D93C2C}"/>
                  </a:ext>
                </a:extLst>
              </p:cNvPr>
              <p:cNvSpPr txBox="1">
                <a:spLocks noChangeArrowheads="1"/>
              </p:cNvSpPr>
              <p:nvPr/>
            </p:nvSpPr>
            <p:spPr bwMode="auto">
              <a:xfrm>
                <a:off x="513" y="1680"/>
                <a:ext cx="110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Classical Pathway</a:t>
                </a:r>
              </a:p>
            </p:txBody>
          </p:sp>
        </p:grpSp>
        <p:grpSp>
          <p:nvGrpSpPr>
            <p:cNvPr id="5124" name="Group 8">
              <a:extLst>
                <a:ext uri="{FF2B5EF4-FFF2-40B4-BE49-F238E27FC236}">
                  <a16:creationId xmlns:a16="http://schemas.microsoft.com/office/drawing/2014/main" id="{09995124-259F-43D9-BFF4-BE89016E75C1}"/>
                </a:ext>
              </a:extLst>
            </p:cNvPr>
            <p:cNvGrpSpPr>
              <a:grpSpLocks/>
            </p:cNvGrpSpPr>
            <p:nvPr/>
          </p:nvGrpSpPr>
          <p:grpSpPr bwMode="auto">
            <a:xfrm>
              <a:off x="7085839" y="2360385"/>
              <a:ext cx="1188493" cy="287704"/>
              <a:chOff x="2160" y="1632"/>
              <a:chExt cx="1388" cy="336"/>
            </a:xfrm>
          </p:grpSpPr>
          <p:sp>
            <p:nvSpPr>
              <p:cNvPr id="5165" name="Rectangle 9">
                <a:extLst>
                  <a:ext uri="{FF2B5EF4-FFF2-40B4-BE49-F238E27FC236}">
                    <a16:creationId xmlns:a16="http://schemas.microsoft.com/office/drawing/2014/main" id="{3473AD68-805C-4892-B358-AE63FBCA1031}"/>
                  </a:ext>
                </a:extLst>
              </p:cNvPr>
              <p:cNvSpPr>
                <a:spLocks noChangeArrowheads="1"/>
              </p:cNvSpPr>
              <p:nvPr/>
            </p:nvSpPr>
            <p:spPr bwMode="auto">
              <a:xfrm>
                <a:off x="2160" y="1632"/>
                <a:ext cx="1344" cy="336"/>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66" name="Text Box 10">
                <a:extLst>
                  <a:ext uri="{FF2B5EF4-FFF2-40B4-BE49-F238E27FC236}">
                    <a16:creationId xmlns:a16="http://schemas.microsoft.com/office/drawing/2014/main" id="{CAA94C40-1779-4316-A316-327FD298856F}"/>
                  </a:ext>
                </a:extLst>
              </p:cNvPr>
              <p:cNvSpPr txBox="1">
                <a:spLocks noChangeArrowheads="1"/>
              </p:cNvSpPr>
              <p:nvPr/>
            </p:nvSpPr>
            <p:spPr bwMode="auto">
              <a:xfrm>
                <a:off x="2352" y="1680"/>
                <a:ext cx="119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Alternative Pathway</a:t>
                </a:r>
              </a:p>
            </p:txBody>
          </p:sp>
        </p:grpSp>
        <p:grpSp>
          <p:nvGrpSpPr>
            <p:cNvPr id="5125" name="Group 11">
              <a:extLst>
                <a:ext uri="{FF2B5EF4-FFF2-40B4-BE49-F238E27FC236}">
                  <a16:creationId xmlns:a16="http://schemas.microsoft.com/office/drawing/2014/main" id="{31248ED0-130E-4802-80E9-DB3FC7641019}"/>
                </a:ext>
              </a:extLst>
            </p:cNvPr>
            <p:cNvGrpSpPr>
              <a:grpSpLocks/>
            </p:cNvGrpSpPr>
            <p:nvPr/>
          </p:nvGrpSpPr>
          <p:grpSpPr bwMode="auto">
            <a:xfrm>
              <a:off x="5561693" y="2360385"/>
              <a:ext cx="945314" cy="287704"/>
              <a:chOff x="4224" y="1632"/>
              <a:chExt cx="1104" cy="336"/>
            </a:xfrm>
          </p:grpSpPr>
          <p:sp>
            <p:nvSpPr>
              <p:cNvPr id="5163" name="Rectangle 12">
                <a:extLst>
                  <a:ext uri="{FF2B5EF4-FFF2-40B4-BE49-F238E27FC236}">
                    <a16:creationId xmlns:a16="http://schemas.microsoft.com/office/drawing/2014/main" id="{770186B0-2594-4355-A32C-48F4D3B5F5DC}"/>
                  </a:ext>
                </a:extLst>
              </p:cNvPr>
              <p:cNvSpPr>
                <a:spLocks noChangeArrowheads="1"/>
              </p:cNvSpPr>
              <p:nvPr/>
            </p:nvSpPr>
            <p:spPr bwMode="auto">
              <a:xfrm>
                <a:off x="4224" y="1632"/>
                <a:ext cx="1104" cy="336"/>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64" name="Text Box 13">
                <a:extLst>
                  <a:ext uri="{FF2B5EF4-FFF2-40B4-BE49-F238E27FC236}">
                    <a16:creationId xmlns:a16="http://schemas.microsoft.com/office/drawing/2014/main" id="{2C08560F-BD0B-44AB-943C-F16F263C3260}"/>
                  </a:ext>
                </a:extLst>
              </p:cNvPr>
              <p:cNvSpPr txBox="1">
                <a:spLocks noChangeArrowheads="1"/>
              </p:cNvSpPr>
              <p:nvPr/>
            </p:nvSpPr>
            <p:spPr bwMode="auto">
              <a:xfrm>
                <a:off x="4375" y="1680"/>
                <a:ext cx="94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Lectin Pathway</a:t>
                </a:r>
              </a:p>
            </p:txBody>
          </p:sp>
        </p:grpSp>
        <p:grpSp>
          <p:nvGrpSpPr>
            <p:cNvPr id="5126" name="Group 14">
              <a:extLst>
                <a:ext uri="{FF2B5EF4-FFF2-40B4-BE49-F238E27FC236}">
                  <a16:creationId xmlns:a16="http://schemas.microsoft.com/office/drawing/2014/main" id="{3BBC1538-09D0-4850-9F17-31512410DD2B}"/>
                </a:ext>
              </a:extLst>
            </p:cNvPr>
            <p:cNvGrpSpPr>
              <a:grpSpLocks/>
            </p:cNvGrpSpPr>
            <p:nvPr/>
          </p:nvGrpSpPr>
          <p:grpSpPr bwMode="auto">
            <a:xfrm>
              <a:off x="3629964" y="2689187"/>
              <a:ext cx="1529284" cy="418712"/>
              <a:chOff x="384" y="2208"/>
              <a:chExt cx="1786" cy="489"/>
            </a:xfrm>
          </p:grpSpPr>
          <p:sp>
            <p:nvSpPr>
              <p:cNvPr id="5161" name="Rectangle 15">
                <a:extLst>
                  <a:ext uri="{FF2B5EF4-FFF2-40B4-BE49-F238E27FC236}">
                    <a16:creationId xmlns:a16="http://schemas.microsoft.com/office/drawing/2014/main" id="{139D02C6-710B-4F05-AB06-4A34FB0CC1F8}"/>
                  </a:ext>
                </a:extLst>
              </p:cNvPr>
              <p:cNvSpPr>
                <a:spLocks noChangeArrowheads="1"/>
              </p:cNvSpPr>
              <p:nvPr/>
            </p:nvSpPr>
            <p:spPr bwMode="auto">
              <a:xfrm>
                <a:off x="384" y="2208"/>
                <a:ext cx="1776" cy="480"/>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62" name="Text Box 16">
                <a:extLst>
                  <a:ext uri="{FF2B5EF4-FFF2-40B4-BE49-F238E27FC236}">
                    <a16:creationId xmlns:a16="http://schemas.microsoft.com/office/drawing/2014/main" id="{F4ED9DF2-D17B-43AD-ABD6-5815CBE53FB8}"/>
                  </a:ext>
                </a:extLst>
              </p:cNvPr>
              <p:cNvSpPr txBox="1">
                <a:spLocks noChangeArrowheads="1"/>
              </p:cNvSpPr>
              <p:nvPr/>
            </p:nvSpPr>
            <p:spPr bwMode="auto">
              <a:xfrm>
                <a:off x="498" y="2208"/>
                <a:ext cx="1672"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Antibody binds to specific </a:t>
                </a:r>
              </a:p>
              <a:p>
                <a:pPr eaLnBrk="1" hangingPunct="1">
                  <a:spcBef>
                    <a:spcPct val="0"/>
                  </a:spcBef>
                  <a:buFontTx/>
                  <a:buNone/>
                </a:pPr>
                <a:r>
                  <a:rPr lang="en-US" altLang="en-US" sz="1800"/>
                  <a:t>antigen on pathogen surface</a:t>
                </a:r>
              </a:p>
            </p:txBody>
          </p:sp>
        </p:grpSp>
        <p:grpSp>
          <p:nvGrpSpPr>
            <p:cNvPr id="5127" name="Group 17">
              <a:extLst>
                <a:ext uri="{FF2B5EF4-FFF2-40B4-BE49-F238E27FC236}">
                  <a16:creationId xmlns:a16="http://schemas.microsoft.com/office/drawing/2014/main" id="{90CBEF08-3999-481A-985D-D0C6978CCD72}"/>
                </a:ext>
              </a:extLst>
            </p:cNvPr>
            <p:cNvGrpSpPr>
              <a:grpSpLocks/>
            </p:cNvGrpSpPr>
            <p:nvPr/>
          </p:nvGrpSpPr>
          <p:grpSpPr bwMode="auto">
            <a:xfrm>
              <a:off x="5356190" y="2689190"/>
              <a:ext cx="1356320" cy="451251"/>
              <a:chOff x="1200" y="2976"/>
              <a:chExt cx="1584" cy="527"/>
            </a:xfrm>
          </p:grpSpPr>
          <p:sp>
            <p:nvSpPr>
              <p:cNvPr id="5159" name="Rectangle 18">
                <a:extLst>
                  <a:ext uri="{FF2B5EF4-FFF2-40B4-BE49-F238E27FC236}">
                    <a16:creationId xmlns:a16="http://schemas.microsoft.com/office/drawing/2014/main" id="{08593834-2561-4EE3-9ACC-F4DED3E25C99}"/>
                  </a:ext>
                </a:extLst>
              </p:cNvPr>
              <p:cNvSpPr>
                <a:spLocks noChangeArrowheads="1"/>
              </p:cNvSpPr>
              <p:nvPr/>
            </p:nvSpPr>
            <p:spPr bwMode="auto">
              <a:xfrm>
                <a:off x="1200" y="2976"/>
                <a:ext cx="1584" cy="432"/>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60" name="Text Box 19">
                <a:extLst>
                  <a:ext uri="{FF2B5EF4-FFF2-40B4-BE49-F238E27FC236}">
                    <a16:creationId xmlns:a16="http://schemas.microsoft.com/office/drawing/2014/main" id="{E247907F-8653-4B8C-89B8-D6AE456FCEDC}"/>
                  </a:ext>
                </a:extLst>
              </p:cNvPr>
              <p:cNvSpPr txBox="1">
                <a:spLocks noChangeArrowheads="1"/>
              </p:cNvSpPr>
              <p:nvPr/>
            </p:nvSpPr>
            <p:spPr bwMode="auto">
              <a:xfrm>
                <a:off x="1296" y="3014"/>
                <a:ext cx="1465"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Mannose-binding protein</a:t>
                </a:r>
              </a:p>
              <a:p>
                <a:pPr eaLnBrk="1" hangingPunct="1">
                  <a:spcBef>
                    <a:spcPct val="0"/>
                  </a:spcBef>
                  <a:buFontTx/>
                  <a:buNone/>
                </a:pPr>
                <a:r>
                  <a:rPr lang="en-US" altLang="en-US" sz="1800"/>
                  <a:t>binds pathogen surface</a:t>
                </a:r>
              </a:p>
            </p:txBody>
          </p:sp>
        </p:grpSp>
        <p:grpSp>
          <p:nvGrpSpPr>
            <p:cNvPr id="5128" name="Group 20">
              <a:extLst>
                <a:ext uri="{FF2B5EF4-FFF2-40B4-BE49-F238E27FC236}">
                  <a16:creationId xmlns:a16="http://schemas.microsoft.com/office/drawing/2014/main" id="{9D689970-581A-462D-B2FD-1764AC69C8B8}"/>
                </a:ext>
              </a:extLst>
            </p:cNvPr>
            <p:cNvGrpSpPr>
              <a:grpSpLocks/>
            </p:cNvGrpSpPr>
            <p:nvPr/>
          </p:nvGrpSpPr>
          <p:grpSpPr bwMode="auto">
            <a:xfrm>
              <a:off x="6918012" y="2689188"/>
              <a:ext cx="1520721" cy="630209"/>
              <a:chOff x="1392" y="3120"/>
              <a:chExt cx="1776" cy="736"/>
            </a:xfrm>
          </p:grpSpPr>
          <p:sp>
            <p:nvSpPr>
              <p:cNvPr id="5157" name="Rectangle 21">
                <a:extLst>
                  <a:ext uri="{FF2B5EF4-FFF2-40B4-BE49-F238E27FC236}">
                    <a16:creationId xmlns:a16="http://schemas.microsoft.com/office/drawing/2014/main" id="{99027D63-9F1B-4E5A-94A8-E000F0421FB8}"/>
                  </a:ext>
                </a:extLst>
              </p:cNvPr>
              <p:cNvSpPr>
                <a:spLocks noChangeArrowheads="1"/>
              </p:cNvSpPr>
              <p:nvPr/>
            </p:nvSpPr>
            <p:spPr bwMode="auto">
              <a:xfrm>
                <a:off x="1392" y="3120"/>
                <a:ext cx="1776" cy="624"/>
              </a:xfrm>
              <a:prstGeom prst="rect">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58" name="Text Box 22">
                <a:extLst>
                  <a:ext uri="{FF2B5EF4-FFF2-40B4-BE49-F238E27FC236}">
                    <a16:creationId xmlns:a16="http://schemas.microsoft.com/office/drawing/2014/main" id="{04E7BE73-1279-4835-AA7A-6980D3452B41}"/>
                  </a:ext>
                </a:extLst>
              </p:cNvPr>
              <p:cNvSpPr txBox="1">
                <a:spLocks noChangeArrowheads="1"/>
              </p:cNvSpPr>
              <p:nvPr/>
            </p:nvSpPr>
            <p:spPr bwMode="auto">
              <a:xfrm>
                <a:off x="1541" y="3158"/>
                <a:ext cx="154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Pathogen surface creates </a:t>
                </a:r>
              </a:p>
              <a:p>
                <a:pPr eaLnBrk="1" hangingPunct="1">
                  <a:spcBef>
                    <a:spcPct val="0"/>
                  </a:spcBef>
                  <a:buFontTx/>
                  <a:buNone/>
                </a:pPr>
                <a:r>
                  <a:rPr lang="en-US" altLang="en-US" sz="1800"/>
                  <a:t>environment conducive to</a:t>
                </a:r>
              </a:p>
              <a:p>
                <a:pPr eaLnBrk="1" hangingPunct="1">
                  <a:spcBef>
                    <a:spcPct val="0"/>
                  </a:spcBef>
                  <a:buFontTx/>
                  <a:buNone/>
                </a:pPr>
                <a:r>
                  <a:rPr lang="en-US" altLang="en-US" sz="1800"/>
                  <a:t>complement activation</a:t>
                </a:r>
              </a:p>
            </p:txBody>
          </p:sp>
        </p:grpSp>
        <p:sp>
          <p:nvSpPr>
            <p:cNvPr id="18455" name="Line 23">
              <a:extLst>
                <a:ext uri="{FF2B5EF4-FFF2-40B4-BE49-F238E27FC236}">
                  <a16:creationId xmlns:a16="http://schemas.microsoft.com/office/drawing/2014/main" id="{5C5DF045-31EC-417B-BCD5-239B6F3CB44D}"/>
                </a:ext>
              </a:extLst>
            </p:cNvPr>
            <p:cNvSpPr>
              <a:spLocks noChangeShapeType="1"/>
            </p:cNvSpPr>
            <p:nvPr/>
          </p:nvSpPr>
          <p:spPr bwMode="auto">
            <a:xfrm>
              <a:off x="4328674" y="2648090"/>
              <a:ext cx="0" cy="41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24">
              <a:extLst>
                <a:ext uri="{FF2B5EF4-FFF2-40B4-BE49-F238E27FC236}">
                  <a16:creationId xmlns:a16="http://schemas.microsoft.com/office/drawing/2014/main" id="{6BA5C292-1294-40EA-AD72-F1B0DCB32C94}"/>
                </a:ext>
              </a:extLst>
            </p:cNvPr>
            <p:cNvSpPr>
              <a:spLocks noChangeShapeType="1"/>
            </p:cNvSpPr>
            <p:nvPr/>
          </p:nvSpPr>
          <p:spPr bwMode="auto">
            <a:xfrm>
              <a:off x="6013799" y="2648090"/>
              <a:ext cx="0" cy="41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25">
              <a:extLst>
                <a:ext uri="{FF2B5EF4-FFF2-40B4-BE49-F238E27FC236}">
                  <a16:creationId xmlns:a16="http://schemas.microsoft.com/office/drawing/2014/main" id="{6D491345-96AA-4A95-8D1E-B9145CFBFD68}"/>
                </a:ext>
              </a:extLst>
            </p:cNvPr>
            <p:cNvSpPr>
              <a:spLocks noChangeShapeType="1"/>
            </p:cNvSpPr>
            <p:nvPr/>
          </p:nvSpPr>
          <p:spPr bwMode="auto">
            <a:xfrm>
              <a:off x="7616722" y="2648090"/>
              <a:ext cx="0" cy="41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32" name="Group 26">
              <a:extLst>
                <a:ext uri="{FF2B5EF4-FFF2-40B4-BE49-F238E27FC236}">
                  <a16:creationId xmlns:a16="http://schemas.microsoft.com/office/drawing/2014/main" id="{DCEF806C-548C-4DBE-BB2F-9EC0D25E5305}"/>
                </a:ext>
              </a:extLst>
            </p:cNvPr>
            <p:cNvGrpSpPr>
              <a:grpSpLocks/>
            </p:cNvGrpSpPr>
            <p:nvPr/>
          </p:nvGrpSpPr>
          <p:grpSpPr bwMode="auto">
            <a:xfrm>
              <a:off x="4945183" y="3552298"/>
              <a:ext cx="2383835" cy="548863"/>
              <a:chOff x="1536" y="2304"/>
              <a:chExt cx="2784" cy="641"/>
            </a:xfrm>
          </p:grpSpPr>
          <p:sp>
            <p:nvSpPr>
              <p:cNvPr id="5155" name="Rectangle 27">
                <a:extLst>
                  <a:ext uri="{FF2B5EF4-FFF2-40B4-BE49-F238E27FC236}">
                    <a16:creationId xmlns:a16="http://schemas.microsoft.com/office/drawing/2014/main" id="{4C75DA7F-A0C0-401B-BEA5-BC8F518A77E1}"/>
                  </a:ext>
                </a:extLst>
              </p:cNvPr>
              <p:cNvSpPr>
                <a:spLocks noChangeArrowheads="1"/>
              </p:cNvSpPr>
              <p:nvPr/>
            </p:nvSpPr>
            <p:spPr bwMode="auto">
              <a:xfrm>
                <a:off x="1536" y="2304"/>
                <a:ext cx="2688" cy="576"/>
              </a:xfrm>
              <a:prstGeom prst="rect">
                <a:avLst/>
              </a:prstGeom>
              <a:solidFill>
                <a:srgbClr val="E8FF9F"/>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56" name="Text Box 28">
                <a:extLst>
                  <a:ext uri="{FF2B5EF4-FFF2-40B4-BE49-F238E27FC236}">
                    <a16:creationId xmlns:a16="http://schemas.microsoft.com/office/drawing/2014/main" id="{02F02674-FDF3-4959-9348-54EFC401B6D8}"/>
                  </a:ext>
                </a:extLst>
              </p:cNvPr>
              <p:cNvSpPr txBox="1">
                <a:spLocks noChangeArrowheads="1"/>
              </p:cNvSpPr>
              <p:nvPr/>
            </p:nvSpPr>
            <p:spPr bwMode="auto">
              <a:xfrm>
                <a:off x="1536" y="2352"/>
                <a:ext cx="2784"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t>Complement Activation</a:t>
                </a:r>
              </a:p>
              <a:p>
                <a:pPr algn="ctr" eaLnBrk="1" hangingPunct="1">
                  <a:spcBef>
                    <a:spcPct val="50000"/>
                  </a:spcBef>
                  <a:buFontTx/>
                  <a:buNone/>
                </a:pPr>
                <a:r>
                  <a:rPr lang="en-US" altLang="en-US" sz="1800"/>
                  <a:t>Formation of C3 and C5 convertases</a:t>
                </a:r>
              </a:p>
            </p:txBody>
          </p:sp>
        </p:grpSp>
        <p:sp>
          <p:nvSpPr>
            <p:cNvPr id="5133" name="Line 29">
              <a:extLst>
                <a:ext uri="{FF2B5EF4-FFF2-40B4-BE49-F238E27FC236}">
                  <a16:creationId xmlns:a16="http://schemas.microsoft.com/office/drawing/2014/main" id="{5EA957E8-6A4F-4FBB-932D-26D9439E135B}"/>
                </a:ext>
              </a:extLst>
            </p:cNvPr>
            <p:cNvSpPr>
              <a:spLocks noChangeShapeType="1"/>
            </p:cNvSpPr>
            <p:nvPr/>
          </p:nvSpPr>
          <p:spPr bwMode="auto">
            <a:xfrm>
              <a:off x="4616378" y="3141297"/>
              <a:ext cx="493207" cy="369906"/>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30">
              <a:extLst>
                <a:ext uri="{FF2B5EF4-FFF2-40B4-BE49-F238E27FC236}">
                  <a16:creationId xmlns:a16="http://schemas.microsoft.com/office/drawing/2014/main" id="{804A2A58-0457-42C0-81F9-2B0CD6AF1005}"/>
                </a:ext>
              </a:extLst>
            </p:cNvPr>
            <p:cNvSpPr>
              <a:spLocks noChangeShapeType="1"/>
            </p:cNvSpPr>
            <p:nvPr/>
          </p:nvSpPr>
          <p:spPr bwMode="auto">
            <a:xfrm>
              <a:off x="6013799" y="3100196"/>
              <a:ext cx="0" cy="411006"/>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5" name="Line 31">
              <a:extLst>
                <a:ext uri="{FF2B5EF4-FFF2-40B4-BE49-F238E27FC236}">
                  <a16:creationId xmlns:a16="http://schemas.microsoft.com/office/drawing/2014/main" id="{EB5CA022-CC25-4E12-83FB-BD2951D8DF18}"/>
                </a:ext>
              </a:extLst>
            </p:cNvPr>
            <p:cNvSpPr>
              <a:spLocks noChangeShapeType="1"/>
            </p:cNvSpPr>
            <p:nvPr/>
          </p:nvSpPr>
          <p:spPr bwMode="auto">
            <a:xfrm flipH="1">
              <a:off x="7000214" y="3264598"/>
              <a:ext cx="657610" cy="246604"/>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5" name="Rectangle 33">
              <a:extLst>
                <a:ext uri="{FF2B5EF4-FFF2-40B4-BE49-F238E27FC236}">
                  <a16:creationId xmlns:a16="http://schemas.microsoft.com/office/drawing/2014/main" id="{44C6FC66-79AA-4754-9667-567D4F4B601B}"/>
                </a:ext>
              </a:extLst>
            </p:cNvPr>
            <p:cNvSpPr>
              <a:spLocks noChangeArrowheads="1"/>
            </p:cNvSpPr>
            <p:nvPr/>
          </p:nvSpPr>
          <p:spPr bwMode="auto">
            <a:xfrm>
              <a:off x="3629964" y="4168811"/>
              <a:ext cx="1602924" cy="411006"/>
            </a:xfrm>
            <a:prstGeom prst="rect">
              <a:avLst/>
            </a:prstGeom>
            <a:solidFill>
              <a:srgbClr val="D4CAD4"/>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37" name="Text Box 34">
              <a:extLst>
                <a:ext uri="{FF2B5EF4-FFF2-40B4-BE49-F238E27FC236}">
                  <a16:creationId xmlns:a16="http://schemas.microsoft.com/office/drawing/2014/main" id="{E78F6DB0-074B-427E-B8DF-9B6C94691DF9}"/>
                </a:ext>
              </a:extLst>
            </p:cNvPr>
            <p:cNvSpPr txBox="1">
              <a:spLocks noChangeArrowheads="1"/>
            </p:cNvSpPr>
            <p:nvPr/>
          </p:nvSpPr>
          <p:spPr bwMode="auto">
            <a:xfrm>
              <a:off x="3820006" y="4212482"/>
              <a:ext cx="1443708" cy="41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Membrane Attack Pathway</a:t>
              </a:r>
            </a:p>
            <a:p>
              <a:pPr eaLnBrk="1" hangingPunct="1">
                <a:spcBef>
                  <a:spcPct val="0"/>
                </a:spcBef>
                <a:buFontTx/>
                <a:buNone/>
              </a:pPr>
              <a:r>
                <a:rPr lang="en-US" altLang="en-US" sz="1800"/>
                <a:t>Cytolysis of some pathogens</a:t>
              </a:r>
            </a:p>
          </p:txBody>
        </p:sp>
        <p:grpSp>
          <p:nvGrpSpPr>
            <p:cNvPr id="5138" name="Group 35">
              <a:extLst>
                <a:ext uri="{FF2B5EF4-FFF2-40B4-BE49-F238E27FC236}">
                  <a16:creationId xmlns:a16="http://schemas.microsoft.com/office/drawing/2014/main" id="{593F15D5-66B4-42C4-9952-A3CF36E1DADE}"/>
                </a:ext>
              </a:extLst>
            </p:cNvPr>
            <p:cNvGrpSpPr>
              <a:grpSpLocks/>
            </p:cNvGrpSpPr>
            <p:nvPr/>
          </p:nvGrpSpPr>
          <p:grpSpPr bwMode="auto">
            <a:xfrm>
              <a:off x="3917669" y="4744226"/>
              <a:ext cx="1729650" cy="459814"/>
              <a:chOff x="336" y="3696"/>
              <a:chExt cx="2020" cy="537"/>
            </a:xfrm>
          </p:grpSpPr>
          <p:sp>
            <p:nvSpPr>
              <p:cNvPr id="5153" name="Rectangle 36">
                <a:extLst>
                  <a:ext uri="{FF2B5EF4-FFF2-40B4-BE49-F238E27FC236}">
                    <a16:creationId xmlns:a16="http://schemas.microsoft.com/office/drawing/2014/main" id="{4E271B15-DF5A-4F4D-84F8-A1AC4C91F248}"/>
                  </a:ext>
                </a:extLst>
              </p:cNvPr>
              <p:cNvSpPr>
                <a:spLocks noChangeArrowheads="1"/>
              </p:cNvSpPr>
              <p:nvPr/>
            </p:nvSpPr>
            <p:spPr bwMode="auto">
              <a:xfrm>
                <a:off x="336" y="3696"/>
                <a:ext cx="2016" cy="480"/>
              </a:xfrm>
              <a:prstGeom prst="rect">
                <a:avLst/>
              </a:prstGeom>
              <a:solidFill>
                <a:srgbClr val="D4CAD4"/>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54" name="Text Box 37">
                <a:extLst>
                  <a:ext uri="{FF2B5EF4-FFF2-40B4-BE49-F238E27FC236}">
                    <a16:creationId xmlns:a16="http://schemas.microsoft.com/office/drawing/2014/main" id="{D0588705-B066-4E13-9951-A3B4E7400362}"/>
                  </a:ext>
                </a:extLst>
              </p:cNvPr>
              <p:cNvSpPr txBox="1">
                <a:spLocks noChangeArrowheads="1"/>
              </p:cNvSpPr>
              <p:nvPr/>
            </p:nvSpPr>
            <p:spPr bwMode="auto">
              <a:xfrm>
                <a:off x="656" y="3744"/>
                <a:ext cx="1700"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Opsonization &amp; phagocytosis</a:t>
                </a:r>
              </a:p>
              <a:p>
                <a:pPr eaLnBrk="1" hangingPunct="1">
                  <a:spcBef>
                    <a:spcPct val="0"/>
                  </a:spcBef>
                  <a:buFontTx/>
                  <a:buNone/>
                </a:pPr>
                <a:r>
                  <a:rPr lang="en-US" altLang="en-US" sz="1800"/>
                  <a:t>of some pathogens</a:t>
                </a:r>
              </a:p>
            </p:txBody>
          </p:sp>
        </p:grpSp>
        <p:grpSp>
          <p:nvGrpSpPr>
            <p:cNvPr id="5139" name="Group 38">
              <a:extLst>
                <a:ext uri="{FF2B5EF4-FFF2-40B4-BE49-F238E27FC236}">
                  <a16:creationId xmlns:a16="http://schemas.microsoft.com/office/drawing/2014/main" id="{E934A91A-1E96-43D7-B8C1-A3910247B1C6}"/>
                </a:ext>
              </a:extLst>
            </p:cNvPr>
            <p:cNvGrpSpPr>
              <a:grpSpLocks/>
            </p:cNvGrpSpPr>
            <p:nvPr/>
          </p:nvGrpSpPr>
          <p:grpSpPr bwMode="auto">
            <a:xfrm>
              <a:off x="7123512" y="4086611"/>
              <a:ext cx="1352894" cy="328805"/>
              <a:chOff x="4080" y="2880"/>
              <a:chExt cx="1580" cy="384"/>
            </a:xfrm>
          </p:grpSpPr>
          <p:sp>
            <p:nvSpPr>
              <p:cNvPr id="5151" name="Rectangle 39">
                <a:extLst>
                  <a:ext uri="{FF2B5EF4-FFF2-40B4-BE49-F238E27FC236}">
                    <a16:creationId xmlns:a16="http://schemas.microsoft.com/office/drawing/2014/main" id="{EFD2A192-386D-47AD-9256-DE9486109194}"/>
                  </a:ext>
                </a:extLst>
              </p:cNvPr>
              <p:cNvSpPr>
                <a:spLocks noChangeArrowheads="1"/>
              </p:cNvSpPr>
              <p:nvPr/>
            </p:nvSpPr>
            <p:spPr bwMode="auto">
              <a:xfrm>
                <a:off x="4080" y="2880"/>
                <a:ext cx="1536" cy="384"/>
              </a:xfrm>
              <a:prstGeom prst="rect">
                <a:avLst/>
              </a:prstGeom>
              <a:solidFill>
                <a:srgbClr val="D4CAD4"/>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52" name="Text Box 40">
                <a:extLst>
                  <a:ext uri="{FF2B5EF4-FFF2-40B4-BE49-F238E27FC236}">
                    <a16:creationId xmlns:a16="http://schemas.microsoft.com/office/drawing/2014/main" id="{3C7BD1EE-9AEC-4EE4-92A7-B0743CDBB73F}"/>
                  </a:ext>
                </a:extLst>
              </p:cNvPr>
              <p:cNvSpPr txBox="1">
                <a:spLocks noChangeArrowheads="1"/>
              </p:cNvSpPr>
              <p:nvPr/>
            </p:nvSpPr>
            <p:spPr bwMode="auto">
              <a:xfrm>
                <a:off x="4298" y="2928"/>
                <a:ext cx="136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Inflammatory response</a:t>
                </a:r>
              </a:p>
            </p:txBody>
          </p:sp>
        </p:grpSp>
        <p:grpSp>
          <p:nvGrpSpPr>
            <p:cNvPr id="5140" name="Group 41">
              <a:extLst>
                <a:ext uri="{FF2B5EF4-FFF2-40B4-BE49-F238E27FC236}">
                  <a16:creationId xmlns:a16="http://schemas.microsoft.com/office/drawing/2014/main" id="{1E5DA0D6-3883-435D-9DE7-2978B8E74352}"/>
                </a:ext>
              </a:extLst>
            </p:cNvPr>
            <p:cNvGrpSpPr>
              <a:grpSpLocks/>
            </p:cNvGrpSpPr>
            <p:nvPr/>
          </p:nvGrpSpPr>
          <p:grpSpPr bwMode="auto">
            <a:xfrm>
              <a:off x="7123515" y="4744226"/>
              <a:ext cx="1191918" cy="459814"/>
              <a:chOff x="4080" y="3696"/>
              <a:chExt cx="1392" cy="537"/>
            </a:xfrm>
          </p:grpSpPr>
          <p:sp>
            <p:nvSpPr>
              <p:cNvPr id="5149" name="Rectangle 42">
                <a:extLst>
                  <a:ext uri="{FF2B5EF4-FFF2-40B4-BE49-F238E27FC236}">
                    <a16:creationId xmlns:a16="http://schemas.microsoft.com/office/drawing/2014/main" id="{E211EB8A-0201-41BC-B173-832AF83E5FE2}"/>
                  </a:ext>
                </a:extLst>
              </p:cNvPr>
              <p:cNvSpPr>
                <a:spLocks noChangeArrowheads="1"/>
              </p:cNvSpPr>
              <p:nvPr/>
            </p:nvSpPr>
            <p:spPr bwMode="auto">
              <a:xfrm>
                <a:off x="4080" y="3696"/>
                <a:ext cx="1392" cy="480"/>
              </a:xfrm>
              <a:prstGeom prst="rect">
                <a:avLst/>
              </a:prstGeom>
              <a:solidFill>
                <a:srgbClr val="D4CAD4"/>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50" name="Text Box 43">
                <a:extLst>
                  <a:ext uri="{FF2B5EF4-FFF2-40B4-BE49-F238E27FC236}">
                    <a16:creationId xmlns:a16="http://schemas.microsoft.com/office/drawing/2014/main" id="{3D225773-6C6C-48E2-8B02-3B6360B54C77}"/>
                  </a:ext>
                </a:extLst>
              </p:cNvPr>
              <p:cNvSpPr txBox="1">
                <a:spLocks noChangeArrowheads="1"/>
              </p:cNvSpPr>
              <p:nvPr/>
            </p:nvSpPr>
            <p:spPr bwMode="auto">
              <a:xfrm>
                <a:off x="4268" y="3744"/>
                <a:ext cx="1176"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Clearance of</a:t>
                </a:r>
              </a:p>
              <a:p>
                <a:pPr eaLnBrk="1" hangingPunct="1">
                  <a:spcBef>
                    <a:spcPct val="0"/>
                  </a:spcBef>
                  <a:buFontTx/>
                  <a:buNone/>
                </a:pPr>
                <a:r>
                  <a:rPr lang="en-US" altLang="en-US" sz="1800"/>
                  <a:t>Immune complexes</a:t>
                </a:r>
              </a:p>
            </p:txBody>
          </p:sp>
        </p:grpSp>
        <p:sp>
          <p:nvSpPr>
            <p:cNvPr id="5141" name="Line 44">
              <a:extLst>
                <a:ext uri="{FF2B5EF4-FFF2-40B4-BE49-F238E27FC236}">
                  <a16:creationId xmlns:a16="http://schemas.microsoft.com/office/drawing/2014/main" id="{DE19EA9C-F4E7-45EC-BF84-326562976683}"/>
                </a:ext>
              </a:extLst>
            </p:cNvPr>
            <p:cNvSpPr>
              <a:spLocks noChangeShapeType="1"/>
            </p:cNvSpPr>
            <p:nvPr/>
          </p:nvSpPr>
          <p:spPr bwMode="auto">
            <a:xfrm flipH="1">
              <a:off x="5273988" y="4045509"/>
              <a:ext cx="493207" cy="2055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2" name="Line 45">
              <a:extLst>
                <a:ext uri="{FF2B5EF4-FFF2-40B4-BE49-F238E27FC236}">
                  <a16:creationId xmlns:a16="http://schemas.microsoft.com/office/drawing/2014/main" id="{8CA3BFD9-F99E-45BE-B4E5-806048052B27}"/>
                </a:ext>
              </a:extLst>
            </p:cNvPr>
            <p:cNvSpPr>
              <a:spLocks noChangeShapeType="1"/>
            </p:cNvSpPr>
            <p:nvPr/>
          </p:nvSpPr>
          <p:spPr bwMode="auto">
            <a:xfrm flipH="1">
              <a:off x="5438391" y="4045510"/>
              <a:ext cx="452107" cy="6576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Line 46">
              <a:extLst>
                <a:ext uri="{FF2B5EF4-FFF2-40B4-BE49-F238E27FC236}">
                  <a16:creationId xmlns:a16="http://schemas.microsoft.com/office/drawing/2014/main" id="{C2E86AB6-31ED-45B5-A88E-6980510EBD4A}"/>
                </a:ext>
              </a:extLst>
            </p:cNvPr>
            <p:cNvSpPr>
              <a:spLocks noChangeShapeType="1"/>
            </p:cNvSpPr>
            <p:nvPr/>
          </p:nvSpPr>
          <p:spPr bwMode="auto">
            <a:xfrm>
              <a:off x="6301503" y="4086610"/>
              <a:ext cx="780911" cy="7809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4" name="Line 47">
              <a:extLst>
                <a:ext uri="{FF2B5EF4-FFF2-40B4-BE49-F238E27FC236}">
                  <a16:creationId xmlns:a16="http://schemas.microsoft.com/office/drawing/2014/main" id="{200A4D85-B050-4CB5-BA14-DFA152391673}"/>
                </a:ext>
              </a:extLst>
            </p:cNvPr>
            <p:cNvSpPr>
              <a:spLocks noChangeShapeType="1"/>
            </p:cNvSpPr>
            <p:nvPr/>
          </p:nvSpPr>
          <p:spPr bwMode="auto">
            <a:xfrm>
              <a:off x="6671409" y="4045509"/>
              <a:ext cx="452107" cy="2055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5" name="Line 48">
              <a:extLst>
                <a:ext uri="{FF2B5EF4-FFF2-40B4-BE49-F238E27FC236}">
                  <a16:creationId xmlns:a16="http://schemas.microsoft.com/office/drawing/2014/main" id="{320DFD26-D386-4BB4-9C4B-94A805BCE722}"/>
                </a:ext>
              </a:extLst>
            </p:cNvPr>
            <p:cNvSpPr>
              <a:spLocks noChangeShapeType="1"/>
            </p:cNvSpPr>
            <p:nvPr/>
          </p:nvSpPr>
          <p:spPr bwMode="auto">
            <a:xfrm flipH="1">
              <a:off x="4698580" y="3798906"/>
              <a:ext cx="2466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5146" name="Group 52">
              <a:extLst>
                <a:ext uri="{FF2B5EF4-FFF2-40B4-BE49-F238E27FC236}">
                  <a16:creationId xmlns:a16="http://schemas.microsoft.com/office/drawing/2014/main" id="{26C29CFF-1830-4632-84D2-936BF0BB5CAC}"/>
                </a:ext>
              </a:extLst>
            </p:cNvPr>
            <p:cNvGrpSpPr>
              <a:grpSpLocks/>
            </p:cNvGrpSpPr>
            <p:nvPr/>
          </p:nvGrpSpPr>
          <p:grpSpPr bwMode="auto">
            <a:xfrm>
              <a:off x="3671065" y="3511205"/>
              <a:ext cx="945314" cy="479508"/>
              <a:chOff x="48" y="2256"/>
              <a:chExt cx="1104" cy="560"/>
            </a:xfrm>
          </p:grpSpPr>
          <p:sp>
            <p:nvSpPr>
              <p:cNvPr id="5147" name="Rectangle 51">
                <a:extLst>
                  <a:ext uri="{FF2B5EF4-FFF2-40B4-BE49-F238E27FC236}">
                    <a16:creationId xmlns:a16="http://schemas.microsoft.com/office/drawing/2014/main" id="{8F9DD5AD-9211-49A7-9B4B-24B527D822EC}"/>
                  </a:ext>
                </a:extLst>
              </p:cNvPr>
              <p:cNvSpPr>
                <a:spLocks noChangeArrowheads="1"/>
              </p:cNvSpPr>
              <p:nvPr/>
            </p:nvSpPr>
            <p:spPr bwMode="auto">
              <a:xfrm>
                <a:off x="48" y="2256"/>
                <a:ext cx="1104" cy="528"/>
              </a:xfrm>
              <a:prstGeom prst="rect">
                <a:avLst/>
              </a:prstGeom>
              <a:solidFill>
                <a:srgbClr val="D4CAD4"/>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ar-IQ" altLang="en-US" sz="1800"/>
              </a:p>
            </p:txBody>
          </p:sp>
          <p:sp>
            <p:nvSpPr>
              <p:cNvPr id="5148" name="Text Box 50">
                <a:extLst>
                  <a:ext uri="{FF2B5EF4-FFF2-40B4-BE49-F238E27FC236}">
                    <a16:creationId xmlns:a16="http://schemas.microsoft.com/office/drawing/2014/main" id="{7E580EDE-FCF0-4716-ADEA-270F4D342DFF}"/>
                  </a:ext>
                </a:extLst>
              </p:cNvPr>
              <p:cNvSpPr txBox="1">
                <a:spLocks noChangeArrowheads="1"/>
              </p:cNvSpPr>
              <p:nvPr/>
            </p:nvSpPr>
            <p:spPr bwMode="auto">
              <a:xfrm>
                <a:off x="225" y="2327"/>
                <a:ext cx="927"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Clearance of </a:t>
                </a:r>
              </a:p>
              <a:p>
                <a:pPr eaLnBrk="1" hangingPunct="1">
                  <a:spcBef>
                    <a:spcPct val="0"/>
                  </a:spcBef>
                  <a:buFontTx/>
                  <a:buNone/>
                </a:pPr>
                <a:r>
                  <a:rPr lang="en-US" altLang="en-US" sz="1800"/>
                  <a:t>Apoptotic Cells</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4BFE-64C1-495D-9C68-AB982C268077}"/>
              </a:ext>
            </a:extLst>
          </p:cNvPr>
          <p:cNvSpPr>
            <a:spLocks noGrp="1"/>
          </p:cNvSpPr>
          <p:nvPr>
            <p:ph type="title"/>
          </p:nvPr>
        </p:nvSpPr>
        <p:spPr>
          <a:solidFill>
            <a:schemeClr val="accent1">
              <a:lumMod val="40000"/>
              <a:lumOff val="60000"/>
            </a:schemeClr>
          </a:solidFill>
        </p:spPr>
        <p:txBody>
          <a:bodyPr/>
          <a:lstStyle/>
          <a:p>
            <a:r>
              <a:rPr lang="en-US" altLang="en-US" sz="4400" b="1" baseline="0" dirty="0">
                <a:cs typeface="Arial" panose="020B0604020202020204" pitchFamily="34" charset="0"/>
              </a:rPr>
              <a:t>Classical Pathway</a:t>
            </a:r>
            <a:br>
              <a:rPr lang="en-US" altLang="en-US" sz="4400" b="1" baseline="0" dirty="0">
                <a:cs typeface="Arial" panose="020B0604020202020204" pitchFamily="34" charset="0"/>
              </a:rPr>
            </a:br>
            <a:endParaRPr lang="en-US" dirty="0"/>
          </a:p>
        </p:txBody>
      </p:sp>
      <p:sp>
        <p:nvSpPr>
          <p:cNvPr id="4" name="Rectangle 8">
            <a:extLst>
              <a:ext uri="{FF2B5EF4-FFF2-40B4-BE49-F238E27FC236}">
                <a16:creationId xmlns:a16="http://schemas.microsoft.com/office/drawing/2014/main" id="{CB43B4C9-0F73-4C98-B2E7-C4375CDD55FF}"/>
              </a:ext>
            </a:extLst>
          </p:cNvPr>
          <p:cNvSpPr>
            <a:spLocks noGrp="1" noChangeArrowheads="1"/>
          </p:cNvSpPr>
          <p:nvPr>
            <p:ph idx="1"/>
          </p:nvPr>
        </p:nvSpPr>
        <p:spPr bwMode="auto">
          <a:xfrm>
            <a:off x="838200" y="1825625"/>
            <a:ext cx="10515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25000"/>
              </a:spcBef>
            </a:pPr>
            <a:r>
              <a:rPr lang="en-US" altLang="en-US" sz="3200" baseline="0" dirty="0">
                <a:cs typeface="Arial" panose="020B0604020202020204" pitchFamily="34" charset="0"/>
              </a:rPr>
              <a:t>This pathway involves complement components </a:t>
            </a:r>
            <a:r>
              <a:rPr lang="en-US" altLang="en-US" sz="3200" b="1" baseline="0" dirty="0">
                <a:cs typeface="Arial" panose="020B0604020202020204" pitchFamily="34" charset="0"/>
              </a:rPr>
              <a:t>C1</a:t>
            </a:r>
            <a:r>
              <a:rPr lang="en-US" altLang="en-US" sz="3200" baseline="0" dirty="0">
                <a:cs typeface="Arial" panose="020B0604020202020204" pitchFamily="34" charset="0"/>
              </a:rPr>
              <a:t>, </a:t>
            </a:r>
            <a:r>
              <a:rPr lang="en-US" altLang="en-US" sz="3200" b="1" baseline="0" dirty="0">
                <a:cs typeface="Arial" panose="020B0604020202020204" pitchFamily="34" charset="0"/>
              </a:rPr>
              <a:t>C2</a:t>
            </a:r>
            <a:r>
              <a:rPr lang="en-US" altLang="en-US" sz="3200" baseline="0" dirty="0">
                <a:cs typeface="Arial" panose="020B0604020202020204" pitchFamily="34" charset="0"/>
              </a:rPr>
              <a:t> and </a:t>
            </a:r>
            <a:r>
              <a:rPr lang="en-US" altLang="en-US" sz="3200" b="1" baseline="0" dirty="0">
                <a:cs typeface="Arial" panose="020B0604020202020204" pitchFamily="34" charset="0"/>
              </a:rPr>
              <a:t>C4</a:t>
            </a:r>
            <a:r>
              <a:rPr lang="en-US" altLang="en-US" sz="3200" baseline="0" dirty="0">
                <a:cs typeface="Arial" panose="020B0604020202020204" pitchFamily="34" charset="0"/>
              </a:rPr>
              <a:t>. The pathway is triggered by </a:t>
            </a:r>
            <a:r>
              <a:rPr lang="en-US" altLang="en-US" sz="3200" b="1" baseline="0" dirty="0">
                <a:cs typeface="Arial" panose="020B0604020202020204" pitchFamily="34" charset="0"/>
              </a:rPr>
              <a:t>antibody-antigen complexes</a:t>
            </a:r>
            <a:r>
              <a:rPr lang="en-US" altLang="en-US" sz="3200" baseline="0" dirty="0">
                <a:cs typeface="Arial" panose="020B0604020202020204" pitchFamily="34" charset="0"/>
              </a:rPr>
              <a:t> binding to </a:t>
            </a:r>
            <a:r>
              <a:rPr lang="en-GB" altLang="en-US" sz="3200" b="1" baseline="0" dirty="0"/>
              <a:t>C1</a:t>
            </a:r>
            <a:r>
              <a:rPr lang="en-GB" altLang="en-US" sz="3200" baseline="0" dirty="0"/>
              <a:t>, which itself has three subcomponents </a:t>
            </a:r>
            <a:r>
              <a:rPr lang="en-GB" altLang="en-US" sz="3200" b="1" baseline="0" dirty="0"/>
              <a:t>C1q</a:t>
            </a:r>
            <a:r>
              <a:rPr lang="en-GB" altLang="en-US" sz="3200" baseline="0" dirty="0"/>
              <a:t>, </a:t>
            </a:r>
            <a:r>
              <a:rPr lang="en-GB" altLang="en-US" sz="3200" b="1" baseline="0" dirty="0"/>
              <a:t>C1r</a:t>
            </a:r>
            <a:r>
              <a:rPr lang="en-GB" altLang="en-US" sz="3200" baseline="0" dirty="0"/>
              <a:t> and </a:t>
            </a:r>
            <a:r>
              <a:rPr lang="en-GB" altLang="en-US" sz="3200" b="1" baseline="0" dirty="0"/>
              <a:t>C1s</a:t>
            </a:r>
            <a:r>
              <a:rPr lang="en-GB" altLang="en-US" sz="3200" baseline="0" dirty="0"/>
              <a:t>. The pathway forms a C3 convertase, </a:t>
            </a:r>
            <a:r>
              <a:rPr lang="en-GB" altLang="en-US" sz="3200" b="1" baseline="0" dirty="0"/>
              <a:t>C4b2a</a:t>
            </a:r>
            <a:r>
              <a:rPr lang="en-GB" altLang="en-US" sz="3200" baseline="0" dirty="0"/>
              <a:t>, which splits C3 into two fragments; the large fragment, </a:t>
            </a:r>
            <a:r>
              <a:rPr lang="en-GB" altLang="en-US" sz="3200" b="1" baseline="0" dirty="0"/>
              <a:t>C3b</a:t>
            </a:r>
            <a:r>
              <a:rPr lang="en-GB" altLang="en-US" sz="3200" baseline="0" dirty="0"/>
              <a:t>, can covalently attach to the surface of microbial pathogens and </a:t>
            </a:r>
            <a:r>
              <a:rPr lang="en-GB" altLang="en-US" sz="3200" b="1" baseline="0" dirty="0"/>
              <a:t>opsonise</a:t>
            </a:r>
            <a:r>
              <a:rPr lang="en-GB" altLang="en-US" sz="3200" baseline="0" dirty="0"/>
              <a:t> them; the small fragment, </a:t>
            </a:r>
            <a:r>
              <a:rPr lang="en-GB" altLang="en-US" sz="3200" b="1" baseline="0" dirty="0"/>
              <a:t>C3a</a:t>
            </a:r>
            <a:r>
              <a:rPr lang="en-GB" altLang="en-US" sz="3200" baseline="0" dirty="0"/>
              <a:t>, activates </a:t>
            </a:r>
            <a:r>
              <a:rPr lang="en-GB" altLang="en-US" sz="3200" b="1" baseline="0" dirty="0"/>
              <a:t>mast cells</a:t>
            </a:r>
            <a:r>
              <a:rPr lang="en-GB" altLang="en-US" sz="3200" baseline="0" dirty="0"/>
              <a:t>, causing the release of vasoactive mediators such as histamine.</a:t>
            </a:r>
            <a:endParaRPr lang="en-US" altLang="en-US" sz="3200" baseline="0" dirty="0">
              <a:cs typeface="Arial" panose="020B0604020202020204" pitchFamily="34" charset="0"/>
            </a:endParaRPr>
          </a:p>
        </p:txBody>
      </p:sp>
    </p:spTree>
    <p:extLst>
      <p:ext uri="{BB962C8B-B14F-4D97-AF65-F5344CB8AC3E}">
        <p14:creationId xmlns:p14="http://schemas.microsoft.com/office/powerpoint/2010/main" val="11585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4911177-A6BE-45D0-9740-B13CB739E20D}"/>
              </a:ext>
            </a:extLst>
          </p:cNvPr>
          <p:cNvSpPr>
            <a:spLocks noGrp="1" noChangeArrowheads="1"/>
          </p:cNvSpPr>
          <p:nvPr>
            <p:ph type="title"/>
          </p:nvPr>
        </p:nvSpPr>
        <p:spPr>
          <a:xfrm>
            <a:off x="731520" y="1"/>
            <a:ext cx="9936480" cy="1181685"/>
          </a:xfrm>
          <a:solidFill>
            <a:schemeClr val="accent1">
              <a:lumMod val="40000"/>
              <a:lumOff val="60000"/>
            </a:schemeClr>
          </a:solidFill>
        </p:spPr>
        <p:txBody>
          <a:bodyPr/>
          <a:lstStyle/>
          <a:p>
            <a:pPr eaLnBrk="1" hangingPunct="1"/>
            <a:r>
              <a:rPr lang="en-US" altLang="en-US" b="1" dirty="0"/>
              <a:t>The Classical Pathway</a:t>
            </a:r>
          </a:p>
        </p:txBody>
      </p:sp>
      <p:sp>
        <p:nvSpPr>
          <p:cNvPr id="10243" name="Rectangle 3">
            <a:extLst>
              <a:ext uri="{FF2B5EF4-FFF2-40B4-BE49-F238E27FC236}">
                <a16:creationId xmlns:a16="http://schemas.microsoft.com/office/drawing/2014/main" id="{8EB84C7E-1BE6-4407-8A03-45B3D1B66039}"/>
              </a:ext>
            </a:extLst>
          </p:cNvPr>
          <p:cNvSpPr>
            <a:spLocks noGrp="1" noChangeArrowheads="1"/>
          </p:cNvSpPr>
          <p:nvPr>
            <p:ph type="body" idx="1"/>
          </p:nvPr>
        </p:nvSpPr>
        <p:spPr>
          <a:xfrm>
            <a:off x="731520" y="1181686"/>
            <a:ext cx="10063089" cy="5504130"/>
          </a:xfrm>
        </p:spPr>
        <p:txBody>
          <a:bodyPr/>
          <a:lstStyle/>
          <a:p>
            <a:pPr algn="l" rtl="0" eaLnBrk="1" hangingPunct="1"/>
            <a:r>
              <a:rPr lang="en-US" altLang="en-US" b="1" dirty="0"/>
              <a:t>Activation of C1:</a:t>
            </a:r>
          </a:p>
          <a:p>
            <a:pPr algn="l" rtl="0" eaLnBrk="1" hangingPunct="1">
              <a:buFont typeface="Wingdings" panose="05000000000000000000" pitchFamily="2" charset="2"/>
              <a:buChar char="§"/>
            </a:pPr>
            <a:r>
              <a:rPr lang="en-US" altLang="en-US" dirty="0"/>
              <a:t>C1 consists of C1q , C1r, and C1s </a:t>
            </a:r>
          </a:p>
          <a:p>
            <a:pPr algn="l" rtl="0" eaLnBrk="1" hangingPunct="1">
              <a:buFont typeface="Wingdings" panose="05000000000000000000" pitchFamily="2" charset="2"/>
              <a:buNone/>
            </a:pPr>
            <a:endParaRPr lang="en-US" altLang="en-US" dirty="0"/>
          </a:p>
          <a:p>
            <a:pPr algn="l" rtl="0" eaLnBrk="1" hangingPunct="1">
              <a:buFont typeface="Wingdings" panose="05000000000000000000" pitchFamily="2" charset="2"/>
              <a:buChar char="§"/>
            </a:pPr>
            <a:r>
              <a:rPr lang="en-US" altLang="en-US" dirty="0"/>
              <a:t>Subunits are held together by Calcium ions</a:t>
            </a:r>
          </a:p>
          <a:p>
            <a:pPr algn="l" rtl="0" eaLnBrk="1" hangingPunct="1">
              <a:buFont typeface="Wingdings" panose="05000000000000000000" pitchFamily="2" charset="2"/>
              <a:buNone/>
            </a:pPr>
            <a:endParaRPr lang="en-US" altLang="en-US" dirty="0"/>
          </a:p>
          <a:p>
            <a:pPr algn="l" rtl="0" eaLnBrk="1" hangingPunct="1">
              <a:buFont typeface="Wingdings" panose="05000000000000000000" pitchFamily="2" charset="2"/>
              <a:buChar char="§"/>
            </a:pPr>
            <a:r>
              <a:rPr lang="en-US" altLang="en-US" dirty="0"/>
              <a:t>C1q is a polymer of 6 identical units</a:t>
            </a:r>
          </a:p>
          <a:p>
            <a:pPr algn="l" rtl="0" eaLnBrk="1" hangingPunct="1">
              <a:buFont typeface="Wingdings" panose="05000000000000000000" pitchFamily="2" charset="2"/>
              <a:buNone/>
            </a:pPr>
            <a:endParaRPr lang="en-US" altLang="en-US" dirty="0"/>
          </a:p>
          <a:p>
            <a:pPr algn="l" rtl="0" eaLnBrk="1" hangingPunct="1">
              <a:buFont typeface="Wingdings" panose="05000000000000000000" pitchFamily="2" charset="2"/>
              <a:buChar char="§"/>
            </a:pPr>
            <a:r>
              <a:rPr lang="en-US" altLang="en-US" dirty="0"/>
              <a:t>C1q activation requires binding to a c1q- specific receptor on the FC region of at least 2 adjacent molecules of IgG or a single molecule of IgM, a reaction that requires Calcium 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showimage">
            <a:extLst>
              <a:ext uri="{FF2B5EF4-FFF2-40B4-BE49-F238E27FC236}">
                <a16:creationId xmlns:a16="http://schemas.microsoft.com/office/drawing/2014/main" id="{6726DAF8-145F-4B65-8447-34E35B4C5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183" y="452365"/>
            <a:ext cx="885825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3A670038-FEDB-43E9-B493-4C52DCBD30D1}"/>
              </a:ext>
            </a:extLst>
          </p:cNvPr>
          <p:cNvSpPr>
            <a:spLocks noGrp="1" noChangeArrowheads="1"/>
          </p:cNvSpPr>
          <p:nvPr>
            <p:ph type="title"/>
          </p:nvPr>
        </p:nvSpPr>
        <p:spPr>
          <a:xfrm>
            <a:off x="1524000" y="0"/>
            <a:ext cx="9144000" cy="782638"/>
          </a:xfrm>
        </p:spPr>
        <p:txBody>
          <a:bodyPr/>
          <a:lstStyle/>
          <a:p>
            <a:r>
              <a:rPr lang="en-US" altLang="zh-CN" b="1" dirty="0">
                <a:ea typeface="SimSun" panose="02010600030101010101" pitchFamily="2" charset="-122"/>
              </a:rPr>
              <a:t>      </a:t>
            </a:r>
            <a:r>
              <a:rPr lang="en-US" altLang="zh-CN" sz="3900" b="1" dirty="0">
                <a:ea typeface="SimSun" panose="02010600030101010101" pitchFamily="2" charset="-122"/>
              </a:rPr>
              <a:t>Molecular structure of C1</a:t>
            </a:r>
          </a:p>
        </p:txBody>
      </p:sp>
      <p:pic>
        <p:nvPicPr>
          <p:cNvPr id="12291" name="Picture 3">
            <a:extLst>
              <a:ext uri="{FF2B5EF4-FFF2-40B4-BE49-F238E27FC236}">
                <a16:creationId xmlns:a16="http://schemas.microsoft.com/office/drawing/2014/main" id="{D6FE6BA2-F7BB-4DA2-92B6-4EB1A6427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765175"/>
            <a:ext cx="88582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233">
            <a:extLst>
              <a:ext uri="{FF2B5EF4-FFF2-40B4-BE49-F238E27FC236}">
                <a16:creationId xmlns:a16="http://schemas.microsoft.com/office/drawing/2014/main" id="{4E8AC1D3-9CFB-4B45-96E8-61FB82C8A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6" y="0"/>
            <a:ext cx="93249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975</Words>
  <Application>Microsoft Office PowerPoint</Application>
  <PresentationFormat>Widescreen</PresentationFormat>
  <Paragraphs>106</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Complements</vt:lpstr>
      <vt:lpstr>Complement</vt:lpstr>
      <vt:lpstr>PowerPoint Presentation</vt:lpstr>
      <vt:lpstr>PowerPoint Presentation</vt:lpstr>
      <vt:lpstr>Classical Pathway </vt:lpstr>
      <vt:lpstr>The Classical Pathway</vt:lpstr>
      <vt:lpstr>PowerPoint Presentation</vt:lpstr>
      <vt:lpstr>      Molecular structure of C1</vt:lpstr>
      <vt:lpstr>PowerPoint Presentation</vt:lpstr>
      <vt:lpstr>PowerPoint Presentation</vt:lpstr>
      <vt:lpstr>The Classical Pathway</vt:lpstr>
      <vt:lpstr>The Classical Pathway</vt:lpstr>
      <vt:lpstr>C3b can bind to bacteria and enhance phagocytosis.</vt:lpstr>
      <vt:lpstr>The Classical Pathway</vt:lpstr>
      <vt:lpstr>PowerPoint Presentation</vt:lpstr>
      <vt:lpstr> Complement functions related to immune defense </vt:lpstr>
      <vt:lpstr>PowerPoint Presentation</vt:lpstr>
      <vt:lpstr>The Alternative (properdin) Pathway</vt:lpstr>
      <vt:lpstr>PowerPoint Presentation</vt:lpstr>
      <vt:lpstr>The alternative system</vt:lpstr>
      <vt:lpstr>Mannose-binding Lectin Pathway </vt:lpstr>
      <vt:lpstr>Alternative Pathway</vt:lpstr>
      <vt:lpstr>Lectin Pathway</vt:lpstr>
      <vt:lpstr>PowerPoint Presentation</vt:lpstr>
      <vt:lpstr>General Functions of Complement</vt:lpstr>
      <vt:lpstr>Role of Complement in Disease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Minen</dc:creator>
  <cp:lastModifiedBy>drabodaigham@outlook.com</cp:lastModifiedBy>
  <cp:revision>32</cp:revision>
  <dcterms:created xsi:type="dcterms:W3CDTF">2021-11-22T01:01:52Z</dcterms:created>
  <dcterms:modified xsi:type="dcterms:W3CDTF">2021-11-22T17:22:56Z</dcterms:modified>
</cp:coreProperties>
</file>